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1953" r:id="rId2"/>
    <p:sldId id="1954" r:id="rId3"/>
    <p:sldId id="1955" r:id="rId4"/>
    <p:sldId id="1957" r:id="rId5"/>
    <p:sldId id="1956" r:id="rId6"/>
    <p:sldId id="1958" r:id="rId7"/>
    <p:sldId id="1960" r:id="rId8"/>
    <p:sldId id="1961" r:id="rId9"/>
    <p:sldId id="1962" r:id="rId10"/>
    <p:sldId id="1963" r:id="rId11"/>
    <p:sldId id="1964" r:id="rId12"/>
    <p:sldId id="1965" r:id="rId13"/>
    <p:sldId id="1967" r:id="rId14"/>
    <p:sldId id="1968" r:id="rId15"/>
    <p:sldId id="1969" r:id="rId16"/>
    <p:sldId id="1970" r:id="rId17"/>
    <p:sldId id="1972" r:id="rId18"/>
    <p:sldId id="1973" r:id="rId19"/>
    <p:sldId id="1974" r:id="rId20"/>
    <p:sldId id="1975" r:id="rId21"/>
    <p:sldId id="1976" r:id="rId22"/>
    <p:sldId id="1977" r:id="rId23"/>
    <p:sldId id="1978" r:id="rId24"/>
    <p:sldId id="1979" r:id="rId25"/>
    <p:sldId id="1980" r:id="rId26"/>
    <p:sldId id="1981" r:id="rId27"/>
    <p:sldId id="1982" r:id="rId28"/>
    <p:sldId id="1983" r:id="rId29"/>
    <p:sldId id="1984" r:id="rId30"/>
    <p:sldId id="1985" r:id="rId31"/>
    <p:sldId id="1986" r:id="rId32"/>
    <p:sldId id="1993" r:id="rId33"/>
    <p:sldId id="1994" r:id="rId34"/>
    <p:sldId id="1987" r:id="rId35"/>
    <p:sldId id="1988" r:id="rId36"/>
    <p:sldId id="1989" r:id="rId37"/>
    <p:sldId id="1990" r:id="rId38"/>
    <p:sldId id="1991" r:id="rId39"/>
    <p:sldId id="1992" r:id="rId4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0FF"/>
    <a:srgbClr val="9AC9FF"/>
    <a:srgbClr val="0074FF"/>
    <a:srgbClr val="FF7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 autoAdjust="0"/>
    <p:restoredTop sz="92993" autoAdjust="0"/>
  </p:normalViewPr>
  <p:slideViewPr>
    <p:cSldViewPr snapToGrid="0">
      <p:cViewPr varScale="1">
        <p:scale>
          <a:sx n="106" d="100"/>
          <a:sy n="106" d="100"/>
        </p:scale>
        <p:origin x="18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Sheet1!$A$5:$A$9</c:f>
              <c:strCache>
                <c:ptCount val="5"/>
                <c:pt idx="0">
                  <c:v>SuperVision</c:v>
                </c:pt>
                <c:pt idx="1">
                  <c:v>ISI</c:v>
                </c:pt>
                <c:pt idx="2">
                  <c:v>Oxford</c:v>
                </c:pt>
                <c:pt idx="3">
                  <c:v>INRIA</c:v>
                </c:pt>
                <c:pt idx="4">
                  <c:v>Amsterdam</c:v>
                </c:pt>
              </c:strCache>
            </c:strRef>
          </c:cat>
          <c:val>
            <c:numRef>
              <c:f>Sheet1!$B$5:$B$9</c:f>
              <c:numCache>
                <c:formatCode>General</c:formatCode>
                <c:ptCount val="5"/>
                <c:pt idx="0">
                  <c:v>16.4</c:v>
                </c:pt>
                <c:pt idx="1">
                  <c:v>26.2</c:v>
                </c:pt>
                <c:pt idx="2">
                  <c:v>27.0</c:v>
                </c:pt>
                <c:pt idx="3">
                  <c:v>27.0</c:v>
                </c:pt>
                <c:pt idx="4">
                  <c:v>29.6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40694128"/>
        <c:axId val="-2040770064"/>
      </c:barChart>
      <c:catAx>
        <c:axId val="-20406941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-2040770064"/>
        <c:crosses val="autoZero"/>
        <c:auto val="1"/>
        <c:lblAlgn val="ctr"/>
        <c:lblOffset val="100"/>
        <c:noMultiLvlLbl val="0"/>
      </c:catAx>
      <c:valAx>
        <c:axId val="-20407700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>
                    <a:solidFill>
                      <a:schemeClr val="bg1"/>
                    </a:solidFill>
                  </a:rPr>
                  <a:t>Top</a:t>
                </a:r>
                <a:r>
                  <a:rPr lang="en-US" baseline="0">
                    <a:solidFill>
                      <a:schemeClr val="bg1"/>
                    </a:solidFill>
                  </a:rPr>
                  <a:t>-5 error rate %</a:t>
                </a:r>
                <a:endParaRPr lang="en-US">
                  <a:solidFill>
                    <a:schemeClr val="bg1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-20406941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2071A-2656-BE4A-AE50-8AB31F2B0731}" type="datetimeFigureOut">
              <a:rPr lang="en-US" smtClean="0"/>
              <a:pPr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EDB79-7432-AB42-916B-FA8A2FA316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61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3FA7A53-F394-B142-8823-A2052B446116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0D52C3D-0485-AE44-A139-285AC9FA3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6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872A7F-C390-42EC-8923-696A8C1D627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37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Two-GPU architecture</a:t>
            </a: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51B7B2D-14CB-9346-BB89-0C004B42C736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17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89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Recipe: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Good</a:t>
            </a:r>
            <a:r>
              <a:rPr lang="en-US" baseline="0" dirty="0" smtClean="0"/>
              <a:t> architecture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Good loss function (regression, classification)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Lots of </a:t>
            </a:r>
            <a:r>
              <a:rPr lang="en-US" baseline="0" dirty="0" err="1" smtClean="0"/>
              <a:t>labled</a:t>
            </a:r>
            <a:r>
              <a:rPr lang="en-US" baseline="0" dirty="0" smtClean="0"/>
              <a:t>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End-to-end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04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Recipe: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Good</a:t>
            </a:r>
            <a:r>
              <a:rPr lang="en-US" baseline="0" dirty="0" smtClean="0"/>
              <a:t> architecture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Good loss function (regression, classification)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Lots of </a:t>
            </a:r>
            <a:r>
              <a:rPr lang="en-US" baseline="0" dirty="0" err="1" smtClean="0"/>
              <a:t>labled</a:t>
            </a:r>
            <a:r>
              <a:rPr lang="en-US" baseline="0" dirty="0" smtClean="0"/>
              <a:t>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End-to-end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9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Recipe: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Good</a:t>
            </a:r>
            <a:r>
              <a:rPr lang="en-US" baseline="0" dirty="0" smtClean="0"/>
              <a:t> architecture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Good loss function (regression, classification)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Lots of </a:t>
            </a:r>
            <a:r>
              <a:rPr lang="en-US" baseline="0" dirty="0" err="1" smtClean="0"/>
              <a:t>labled</a:t>
            </a:r>
            <a:r>
              <a:rPr lang="en-US" baseline="0" dirty="0" smtClean="0"/>
              <a:t>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End-to-end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67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More than one </a:t>
            </a:r>
            <a:r>
              <a:rPr lang="en-US" baseline="0" dirty="0" err="1" smtClean="0"/>
              <a:t>googl</a:t>
            </a:r>
            <a:r>
              <a:rPr lang="en-US" baseline="0" dirty="0" smtClean="0"/>
              <a:t> (10^100)</a:t>
            </a:r>
          </a:p>
          <a:p>
            <a:r>
              <a:rPr lang="en-US" baseline="0" dirty="0" smtClean="0"/>
              <a:t>CNN: Good to extract complex patterns from multidimensional data, end to end trainable such that extraction is optimized with respect to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4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Long Short Term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10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Natural language Processing (NLP)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28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Natural language Processing (NLP)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7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Natural language Processing (NLP)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38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Adversarial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3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CIFAR-10,</a:t>
            </a:r>
            <a:r>
              <a:rPr lang="en-US" baseline="0" dirty="0" smtClean="0">
                <a:latin typeface="Arial" charset="0"/>
              </a:rPr>
              <a:t> 60.000 images, 10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2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Area of</a:t>
            </a:r>
            <a:r>
              <a:rPr lang="en-US" baseline="0" dirty="0" smtClean="0"/>
              <a:t> big data!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0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smtClean="0"/>
              <a:t>AlexNet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67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smtClean="0"/>
              <a:t>AlexNet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26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smtClean="0"/>
              <a:t>AlexNet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7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4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0B5F6-9265-324B-8B45-4886387DFBF9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E18AD-A58C-A647-AE44-3A04748F0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BB0E3-D9DC-E541-B3BD-5B76B8D88771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7F371-3E5E-B242-AA73-0E05CC8FE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F1BAB-2522-F84E-8685-5CB6E5D2C2FE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0E286-DB29-254D-93B5-6AE84D5B8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/>
              <a:pPr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" y="533400"/>
            <a:ext cx="9143999" cy="914400"/>
          </a:xfrm>
        </p:spPr>
        <p:txBody>
          <a:bodyPr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5"/>
          </p:nvPr>
        </p:nvSpPr>
        <p:spPr>
          <a:xfrm>
            <a:off x="2819400" y="2362200"/>
            <a:ext cx="3429000" cy="3886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7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41FA6-EB30-924E-A8EC-45E475DB38D1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BBBB9-F183-8A4D-B8BB-5CFD49612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57DB2-BBA1-604B-92B1-767962D8D809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89CD3-24E2-B242-A371-FC8252F72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299FE-862D-3743-AC7A-743C802EDE18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74938-F83D-4A43-BBED-F512D8AAC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1B89F-508C-F141-AF8C-BACDDD03AA82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3C6FF-D2D4-CE4F-A645-C32C4E4E5F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69D82-F9CF-3646-B562-1A57D4478530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2CC6-E151-A84D-B224-5F33A1BBE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AD59-6AEB-6E46-98BB-8D0FBFF47E26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BD5F4-228F-0146-8360-71BCBF23E7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95978-75C9-D044-9323-F87580D60856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1EE5E-4BB6-3241-B7C4-9D6697319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80D25-578C-5447-B68E-A52B077C9FF7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87A6D-AF58-FE47-90E9-750F396A4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FCD59881-C6D6-A143-AAA2-3B4C94F65091}" type="datetime1">
              <a:rPr lang="en-US"/>
              <a:pPr>
                <a:defRPr/>
              </a:pPr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D8B43C3F-0DC6-DC47-A357-ACDAEF7B1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0000FF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cs.toronto.edu/~fritz/absps/imagene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tiff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2603500"/>
            <a:ext cx="9143999" cy="914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600FF"/>
                </a:solidFill>
              </a:rPr>
              <a:t>Deep Learning</a:t>
            </a:r>
            <a:endParaRPr lang="en-US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6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5047"/>
    </mc:Choice>
    <mc:Fallback xmlns="">
      <p:transition spd="slow" advClick="0" advTm="16504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94080" y="1143000"/>
            <a:ext cx="7010400" cy="434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982662"/>
          </a:xfrm>
        </p:spPr>
        <p:txBody>
          <a:bodyPr/>
          <a:lstStyle/>
          <a:p>
            <a:r>
              <a:rPr lang="en-US" sz="3600" dirty="0" err="1">
                <a:latin typeface="Arial" charset="0"/>
              </a:rPr>
              <a:t>ImageNet</a:t>
            </a:r>
            <a:r>
              <a:rPr lang="en-US" sz="3600" dirty="0">
                <a:latin typeface="Arial" charset="0"/>
              </a:rPr>
              <a:t> Challenge 2012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528320" y="5753101"/>
            <a:ext cx="8229600" cy="820420"/>
          </a:xfrm>
        </p:spPr>
        <p:txBody>
          <a:bodyPr/>
          <a:lstStyle/>
          <a:p>
            <a:r>
              <a:rPr lang="en-US" sz="2000" dirty="0" err="1">
                <a:latin typeface="Arial" charset="0"/>
              </a:rPr>
              <a:t>Krizhevsky</a:t>
            </a:r>
            <a:r>
              <a:rPr lang="en-US" sz="2000" dirty="0">
                <a:latin typeface="Arial" charset="0"/>
              </a:rPr>
              <a:t> et al. -- </a:t>
            </a:r>
            <a:r>
              <a:rPr lang="en-US" sz="2000" b="1" dirty="0">
                <a:latin typeface="Arial" charset="0"/>
              </a:rPr>
              <a:t>16.4% error </a:t>
            </a:r>
            <a:r>
              <a:rPr lang="en-US" sz="2000" dirty="0">
                <a:latin typeface="Arial" charset="0"/>
              </a:rPr>
              <a:t>(top-5)</a:t>
            </a:r>
          </a:p>
          <a:p>
            <a:r>
              <a:rPr lang="en-US" sz="2000" dirty="0">
                <a:latin typeface="Arial" charset="0"/>
              </a:rPr>
              <a:t>Next best (non-</a:t>
            </a:r>
            <a:r>
              <a:rPr lang="en-US" sz="2000" dirty="0" err="1">
                <a:latin typeface="Arial" charset="0"/>
              </a:rPr>
              <a:t>convnet</a:t>
            </a:r>
            <a:r>
              <a:rPr lang="en-US" sz="2000" dirty="0">
                <a:latin typeface="Arial" charset="0"/>
              </a:rPr>
              <a:t>) – </a:t>
            </a:r>
            <a:r>
              <a:rPr lang="en-US" sz="2000" b="1" dirty="0">
                <a:latin typeface="Arial" charset="0"/>
              </a:rPr>
              <a:t>26.2% </a:t>
            </a:r>
            <a:r>
              <a:rPr lang="en-US" sz="2000" b="1" dirty="0" smtClean="0">
                <a:latin typeface="Arial" charset="0"/>
              </a:rPr>
              <a:t>error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3973388"/>
              </p:ext>
            </p:extLst>
          </p:nvPr>
        </p:nvGraphicFramePr>
        <p:xfrm>
          <a:off x="1198880" y="1524001"/>
          <a:ext cx="6400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6483350" y="6527800"/>
            <a:ext cx="2660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Slide credit: Rob Fergus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" y="2471621"/>
            <a:ext cx="8321040" cy="2075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onut 2"/>
          <p:cNvSpPr/>
          <p:nvPr/>
        </p:nvSpPr>
        <p:spPr>
          <a:xfrm>
            <a:off x="259080" y="4160520"/>
            <a:ext cx="1087120" cy="560362"/>
          </a:xfrm>
          <a:prstGeom prst="donut">
            <a:avLst>
              <a:gd name="adj" fmla="val 1005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5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982662"/>
          </a:xfrm>
        </p:spPr>
        <p:txBody>
          <a:bodyPr/>
          <a:lstStyle/>
          <a:p>
            <a:r>
              <a:rPr lang="en-US" sz="3600" dirty="0" smtClean="0">
                <a:latin typeface="Arial" charset="0"/>
              </a:rPr>
              <a:t>So what’s a Convolution?</a:t>
            </a:r>
            <a:endParaRPr lang="en-US" sz="3600" dirty="0"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51601"/>
          <a:stretch/>
        </p:blipFill>
        <p:spPr>
          <a:xfrm>
            <a:off x="2244162" y="1067057"/>
            <a:ext cx="3818818" cy="6718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4200" y="1877069"/>
            <a:ext cx="75336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 simple way to think of this is a filter, where the signal </a:t>
            </a:r>
            <a:r>
              <a:rPr lang="en-US" sz="2000" b="1" dirty="0" smtClean="0"/>
              <a:t>g </a:t>
            </a:r>
            <a:r>
              <a:rPr lang="en-US" sz="2000" dirty="0" smtClean="0"/>
              <a:t>is filtered with some filter </a:t>
            </a:r>
            <a:r>
              <a:rPr lang="en-US" sz="2000" b="1" dirty="0" smtClean="0"/>
              <a:t>f</a:t>
            </a:r>
          </a:p>
          <a:p>
            <a:endParaRPr lang="en-US" sz="20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Discrete convolution: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can filter images to get a new image (or filter response)!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020" y="3157319"/>
            <a:ext cx="3616960" cy="1213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920" y="5005741"/>
            <a:ext cx="3309620" cy="18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01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982662"/>
          </a:xfrm>
        </p:spPr>
        <p:txBody>
          <a:bodyPr/>
          <a:lstStyle/>
          <a:p>
            <a:r>
              <a:rPr lang="en-US" sz="3600" dirty="0" smtClean="0">
                <a:latin typeface="Arial" charset="0"/>
              </a:rPr>
              <a:t>Simple Example: Mean Filtering</a:t>
            </a:r>
            <a:endParaRPr lang="en-US" sz="36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26" y="1204172"/>
            <a:ext cx="7232073" cy="39982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8361" y="2070588"/>
            <a:ext cx="949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1/9   1/9  1/9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360" y="2321666"/>
            <a:ext cx="949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1/9   1/9  1/9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8359" y="2555160"/>
            <a:ext cx="9495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1/9   1/9  1/9</a:t>
            </a:r>
          </a:p>
        </p:txBody>
      </p:sp>
    </p:spTree>
    <p:extLst>
      <p:ext uri="{BB962C8B-B14F-4D97-AF65-F5344CB8AC3E}">
        <p14:creationId xmlns:p14="http://schemas.microsoft.com/office/powerpoint/2010/main" val="2065566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982662"/>
          </a:xfrm>
        </p:spPr>
        <p:txBody>
          <a:bodyPr/>
          <a:lstStyle/>
          <a:p>
            <a:r>
              <a:rPr lang="en-US" sz="3600" dirty="0" smtClean="0">
                <a:latin typeface="Arial" charset="0"/>
              </a:rPr>
              <a:t>Simple Example: Mean Filtering</a:t>
            </a:r>
            <a:endParaRPr lang="en-US" sz="3600" dirty="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67" y="2222377"/>
            <a:ext cx="7426842" cy="255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9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982662"/>
          </a:xfrm>
        </p:spPr>
        <p:txBody>
          <a:bodyPr/>
          <a:lstStyle/>
          <a:p>
            <a:r>
              <a:rPr lang="en-US" sz="3200" dirty="0" smtClean="0">
                <a:latin typeface="Arial" charset="0"/>
              </a:rPr>
              <a:t>More Interesting Example: Edge Detection</a:t>
            </a:r>
            <a:endParaRPr lang="en-US" sz="32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36274"/>
            <a:ext cx="3495158" cy="26213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4" y="1358818"/>
            <a:ext cx="1286541" cy="1270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632" y="3789997"/>
            <a:ext cx="1295755" cy="1301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343" y="1009650"/>
            <a:ext cx="2483974" cy="1862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343" y="3341348"/>
            <a:ext cx="2493928" cy="18704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599" y="5409624"/>
            <a:ext cx="8331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Core Inside:</a:t>
            </a:r>
            <a:br>
              <a:rPr lang="en-US" sz="2000" b="1" dirty="0" smtClean="0"/>
            </a:br>
            <a:r>
              <a:rPr lang="en-US" sz="2000" dirty="0" smtClean="0"/>
              <a:t>We can build filters that highlight (extract) specific patterns in the image!</a:t>
            </a:r>
          </a:p>
          <a:p>
            <a:r>
              <a:rPr lang="en-US" sz="2000" dirty="0" smtClean="0"/>
              <a:t>In this example: edges in horizontal or vertical direction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7642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26988"/>
            <a:ext cx="8229600" cy="982662"/>
          </a:xfrm>
        </p:spPr>
        <p:txBody>
          <a:bodyPr/>
          <a:lstStyle/>
          <a:p>
            <a:r>
              <a:rPr lang="en-US" sz="2800" dirty="0" smtClean="0">
                <a:latin typeface="Arial" charset="0"/>
              </a:rPr>
              <a:t>Neural Networks can implement Convolutions!</a:t>
            </a:r>
            <a:endParaRPr lang="en-US" sz="2800" dirty="0"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969745" y="2170602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969745" y="3246172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Oval 10"/>
          <p:cNvSpPr/>
          <p:nvPr/>
        </p:nvSpPr>
        <p:spPr>
          <a:xfrm>
            <a:off x="969744" y="4321742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31793" y="1728949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31793" y="2804519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31792" y="3880089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93841" y="1280634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93841" y="2356204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93840" y="3431774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17935" y="2060054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9" name="Oval 18"/>
          <p:cNvSpPr/>
          <p:nvPr/>
        </p:nvSpPr>
        <p:spPr>
          <a:xfrm>
            <a:off x="5617935" y="3135624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1" name="Oval 20"/>
          <p:cNvSpPr/>
          <p:nvPr/>
        </p:nvSpPr>
        <p:spPr>
          <a:xfrm>
            <a:off x="6779983" y="1608091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79983" y="2683661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50181" name="Group 50180"/>
          <p:cNvGrpSpPr/>
          <p:nvPr/>
        </p:nvGrpSpPr>
        <p:grpSpPr>
          <a:xfrm>
            <a:off x="1373506" y="1930830"/>
            <a:ext cx="4244429" cy="1523884"/>
            <a:chOff x="1373506" y="1930830"/>
            <a:chExt cx="4244429" cy="1523884"/>
          </a:xfrm>
        </p:grpSpPr>
        <p:cxnSp>
          <p:nvCxnSpPr>
            <p:cNvPr id="27" name="Straight Connector 26"/>
            <p:cNvCxnSpPr>
              <a:stCxn id="9" idx="6"/>
              <a:endCxn id="18" idx="2"/>
            </p:cNvCxnSpPr>
            <p:nvPr/>
          </p:nvCxnSpPr>
          <p:spPr>
            <a:xfrm flipV="1">
              <a:off x="1373506" y="2261935"/>
              <a:ext cx="4244429" cy="110548"/>
            </a:xfrm>
            <a:prstGeom prst="line">
              <a:avLst/>
            </a:prstGeom>
            <a:ln w="285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2" idx="6"/>
              <a:endCxn id="18" idx="2"/>
            </p:cNvCxnSpPr>
            <p:nvPr/>
          </p:nvCxnSpPr>
          <p:spPr>
            <a:xfrm>
              <a:off x="2535554" y="1930830"/>
              <a:ext cx="3082381" cy="331105"/>
            </a:xfrm>
            <a:prstGeom prst="line">
              <a:avLst/>
            </a:prstGeom>
            <a:ln w="285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18" idx="2"/>
            </p:cNvCxnSpPr>
            <p:nvPr/>
          </p:nvCxnSpPr>
          <p:spPr>
            <a:xfrm flipV="1">
              <a:off x="1373506" y="2261935"/>
              <a:ext cx="4244429" cy="1192779"/>
            </a:xfrm>
            <a:prstGeom prst="line">
              <a:avLst/>
            </a:prstGeom>
            <a:ln w="285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3" idx="6"/>
              <a:endCxn id="18" idx="2"/>
            </p:cNvCxnSpPr>
            <p:nvPr/>
          </p:nvCxnSpPr>
          <p:spPr>
            <a:xfrm flipV="1">
              <a:off x="2535554" y="2261935"/>
              <a:ext cx="3082381" cy="744465"/>
            </a:xfrm>
            <a:prstGeom prst="line">
              <a:avLst/>
            </a:prstGeom>
            <a:ln w="285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2535554" y="1482515"/>
            <a:ext cx="4244429" cy="1523884"/>
            <a:chOff x="1373506" y="1930830"/>
            <a:chExt cx="4244429" cy="1523884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1373506" y="2261935"/>
              <a:ext cx="4244429" cy="110548"/>
            </a:xfrm>
            <a:prstGeom prst="line">
              <a:avLst/>
            </a:prstGeom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535554" y="1930830"/>
              <a:ext cx="3082381" cy="331105"/>
            </a:xfrm>
            <a:prstGeom prst="line">
              <a:avLst/>
            </a:prstGeom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373506" y="2261935"/>
              <a:ext cx="4244429" cy="1192779"/>
            </a:xfrm>
            <a:prstGeom prst="line">
              <a:avLst/>
            </a:prstGeom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2535554" y="2261935"/>
              <a:ext cx="3082381" cy="744465"/>
            </a:xfrm>
            <a:prstGeom prst="line">
              <a:avLst/>
            </a:prstGeom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373505" y="3023877"/>
            <a:ext cx="4244429" cy="1523884"/>
            <a:chOff x="1373506" y="1930830"/>
            <a:chExt cx="4244429" cy="1523884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1373506" y="2261935"/>
              <a:ext cx="4244429" cy="110548"/>
            </a:xfrm>
            <a:prstGeom prst="line">
              <a:avLst/>
            </a:prstGeom>
            <a:ln w="2857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535554" y="1930830"/>
              <a:ext cx="3082381" cy="331105"/>
            </a:xfrm>
            <a:prstGeom prst="line">
              <a:avLst/>
            </a:prstGeom>
            <a:ln w="2857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373506" y="2261935"/>
              <a:ext cx="4244429" cy="1192779"/>
            </a:xfrm>
            <a:prstGeom prst="line">
              <a:avLst/>
            </a:prstGeom>
            <a:ln w="2857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535554" y="2261935"/>
              <a:ext cx="3082381" cy="744465"/>
            </a:xfrm>
            <a:prstGeom prst="line">
              <a:avLst/>
            </a:prstGeom>
            <a:ln w="28575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535553" y="2575563"/>
            <a:ext cx="4244429" cy="1523884"/>
            <a:chOff x="1373506" y="1930830"/>
            <a:chExt cx="4244429" cy="1523884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1373506" y="2261935"/>
              <a:ext cx="4244429" cy="110548"/>
            </a:xfrm>
            <a:prstGeom prst="line">
              <a:avLst/>
            </a:prstGeom>
            <a:ln w="2857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535554" y="1930830"/>
              <a:ext cx="3082381" cy="331105"/>
            </a:xfrm>
            <a:prstGeom prst="line">
              <a:avLst/>
            </a:prstGeom>
            <a:ln w="2857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373506" y="2261935"/>
              <a:ext cx="4244429" cy="1192779"/>
            </a:xfrm>
            <a:prstGeom prst="line">
              <a:avLst/>
            </a:prstGeom>
            <a:ln w="2857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2535554" y="2261935"/>
              <a:ext cx="3082381" cy="744465"/>
            </a:xfrm>
            <a:prstGeom prst="line">
              <a:avLst/>
            </a:prstGeom>
            <a:ln w="28575">
              <a:solidFill>
                <a:srgbClr val="00B0F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182" name="TextBox 50181"/>
          <p:cNvSpPr txBox="1"/>
          <p:nvPr/>
        </p:nvSpPr>
        <p:spPr>
          <a:xfrm>
            <a:off x="6637104" y="3410256"/>
            <a:ext cx="2609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Where: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w</a:t>
            </a:r>
            <a:r>
              <a:rPr lang="en-US" sz="2000" baseline="-25000" dirty="0" smtClean="0">
                <a:solidFill>
                  <a:srgbClr val="00B050"/>
                </a:solidFill>
              </a:rPr>
              <a:t>1</a:t>
            </a:r>
            <a:r>
              <a:rPr lang="en-US" sz="2000" dirty="0" smtClean="0"/>
              <a:t> = </a:t>
            </a:r>
            <a:r>
              <a:rPr lang="en-US" sz="2000" dirty="0" smtClean="0">
                <a:solidFill>
                  <a:srgbClr val="C00000"/>
                </a:solidFill>
              </a:rPr>
              <a:t>w</a:t>
            </a:r>
            <a:r>
              <a:rPr lang="en-US" sz="2000" baseline="-25000" dirty="0" smtClean="0">
                <a:solidFill>
                  <a:srgbClr val="C00000"/>
                </a:solidFill>
              </a:rPr>
              <a:t>1</a:t>
            </a:r>
            <a:r>
              <a:rPr lang="en-US" sz="2000" dirty="0" smtClean="0"/>
              <a:t> = </a:t>
            </a:r>
            <a:r>
              <a:rPr lang="en-US" sz="2000" dirty="0" smtClean="0">
                <a:solidFill>
                  <a:srgbClr val="FFC000"/>
                </a:solidFill>
              </a:rPr>
              <a:t>w</a:t>
            </a:r>
            <a:r>
              <a:rPr lang="en-US" sz="2000" baseline="-25000" dirty="0" smtClean="0">
                <a:solidFill>
                  <a:srgbClr val="FFC000"/>
                </a:solidFill>
              </a:rPr>
              <a:t>1</a:t>
            </a:r>
            <a:r>
              <a:rPr lang="en-US" sz="2000" dirty="0" smtClean="0"/>
              <a:t> = </a:t>
            </a:r>
            <a:r>
              <a:rPr lang="en-US" sz="2000" dirty="0" smtClean="0">
                <a:solidFill>
                  <a:srgbClr val="9AC9FF"/>
                </a:solidFill>
              </a:rPr>
              <a:t>w</a:t>
            </a:r>
            <a:r>
              <a:rPr lang="en-US" sz="2000" baseline="-25000" dirty="0" smtClean="0">
                <a:solidFill>
                  <a:srgbClr val="9AC9FF"/>
                </a:solidFill>
              </a:rPr>
              <a:t>1</a:t>
            </a:r>
            <a:r>
              <a:rPr lang="en-US" sz="2000" dirty="0" smtClean="0"/>
              <a:t>,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w</a:t>
            </a:r>
            <a:r>
              <a:rPr lang="en-US" sz="2000" baseline="-25000" dirty="0" smtClean="0">
                <a:solidFill>
                  <a:srgbClr val="00B050"/>
                </a:solidFill>
              </a:rPr>
              <a:t>2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>
                <a:solidFill>
                  <a:srgbClr val="C00000"/>
                </a:solidFill>
              </a:rPr>
              <a:t>w</a:t>
            </a:r>
            <a:r>
              <a:rPr lang="en-US" sz="2000" baseline="-25000" dirty="0" smtClean="0">
                <a:solidFill>
                  <a:srgbClr val="C00000"/>
                </a:solidFill>
              </a:rPr>
              <a:t>2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>
                <a:solidFill>
                  <a:srgbClr val="FFC000"/>
                </a:solidFill>
              </a:rPr>
              <a:t>w</a:t>
            </a:r>
            <a:r>
              <a:rPr lang="en-US" sz="2000" baseline="-25000" dirty="0">
                <a:solidFill>
                  <a:srgbClr val="FFC000"/>
                </a:solidFill>
              </a:rPr>
              <a:t>2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>
                <a:solidFill>
                  <a:srgbClr val="9AC9FF"/>
                </a:solidFill>
              </a:rPr>
              <a:t>w</a:t>
            </a:r>
            <a:r>
              <a:rPr lang="en-US" sz="2000" baseline="-25000" dirty="0" smtClean="0">
                <a:solidFill>
                  <a:srgbClr val="9AC9FF"/>
                </a:solidFill>
              </a:rPr>
              <a:t>2</a:t>
            </a:r>
            <a:r>
              <a:rPr lang="en-US" sz="2000" dirty="0" smtClean="0"/>
              <a:t>,</a:t>
            </a:r>
            <a:endParaRPr lang="en-US" sz="2000" baseline="-25000" dirty="0" smtClean="0">
              <a:solidFill>
                <a:srgbClr val="9AC9FF"/>
              </a:solidFill>
            </a:endParaRPr>
          </a:p>
          <a:p>
            <a:r>
              <a:rPr lang="en-US" sz="2000" dirty="0" smtClean="0">
                <a:solidFill>
                  <a:srgbClr val="00B050"/>
                </a:solidFill>
              </a:rPr>
              <a:t>w</a:t>
            </a:r>
            <a:r>
              <a:rPr lang="en-US" sz="2000" baseline="-25000" dirty="0">
                <a:solidFill>
                  <a:srgbClr val="00B050"/>
                </a:solidFill>
              </a:rPr>
              <a:t>3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>
                <a:solidFill>
                  <a:srgbClr val="C00000"/>
                </a:solidFill>
              </a:rPr>
              <a:t>w</a:t>
            </a:r>
            <a:r>
              <a:rPr lang="en-US" sz="2000" baseline="-25000" dirty="0" smtClean="0">
                <a:solidFill>
                  <a:srgbClr val="C00000"/>
                </a:solidFill>
              </a:rPr>
              <a:t>3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>
                <a:solidFill>
                  <a:srgbClr val="FFC000"/>
                </a:solidFill>
              </a:rPr>
              <a:t>w</a:t>
            </a:r>
            <a:r>
              <a:rPr lang="en-US" sz="2000" baseline="-25000" dirty="0">
                <a:solidFill>
                  <a:srgbClr val="FFC000"/>
                </a:solidFill>
              </a:rPr>
              <a:t>3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>
                <a:solidFill>
                  <a:srgbClr val="9AC9FF"/>
                </a:solidFill>
              </a:rPr>
              <a:t>w</a:t>
            </a:r>
            <a:r>
              <a:rPr lang="en-US" sz="2000" baseline="-25000" dirty="0" smtClean="0">
                <a:solidFill>
                  <a:srgbClr val="9AC9FF"/>
                </a:solidFill>
              </a:rPr>
              <a:t>3</a:t>
            </a:r>
            <a:r>
              <a:rPr lang="en-US" sz="2000" dirty="0" smtClean="0"/>
              <a:t>,</a:t>
            </a:r>
            <a:endParaRPr lang="en-US" sz="2000" baseline="-25000" dirty="0" smtClean="0">
              <a:solidFill>
                <a:srgbClr val="9AC9FF"/>
              </a:solidFill>
            </a:endParaRPr>
          </a:p>
          <a:p>
            <a:r>
              <a:rPr lang="en-US" sz="2000" dirty="0" smtClean="0">
                <a:solidFill>
                  <a:srgbClr val="00B050"/>
                </a:solidFill>
              </a:rPr>
              <a:t>w</a:t>
            </a:r>
            <a:r>
              <a:rPr lang="en-US" sz="2000" baseline="-25000" dirty="0" smtClean="0">
                <a:solidFill>
                  <a:srgbClr val="00B050"/>
                </a:solidFill>
              </a:rPr>
              <a:t>4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>
                <a:solidFill>
                  <a:srgbClr val="C00000"/>
                </a:solidFill>
              </a:rPr>
              <a:t>w</a:t>
            </a:r>
            <a:r>
              <a:rPr lang="en-US" sz="2000" baseline="-25000" dirty="0" smtClean="0">
                <a:solidFill>
                  <a:srgbClr val="C00000"/>
                </a:solidFill>
              </a:rPr>
              <a:t>4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>
                <a:solidFill>
                  <a:srgbClr val="FFC000"/>
                </a:solidFill>
              </a:rPr>
              <a:t>w</a:t>
            </a:r>
            <a:r>
              <a:rPr lang="en-US" sz="2000" baseline="-25000" dirty="0">
                <a:solidFill>
                  <a:srgbClr val="FFC000"/>
                </a:solidFill>
              </a:rPr>
              <a:t>4</a:t>
            </a:r>
            <a:r>
              <a:rPr lang="en-US" sz="2000" dirty="0" smtClean="0"/>
              <a:t> = </a:t>
            </a:r>
            <a:r>
              <a:rPr lang="en-US" sz="2000" dirty="0" smtClean="0">
                <a:solidFill>
                  <a:srgbClr val="9AC9FF"/>
                </a:solidFill>
              </a:rPr>
              <a:t>w</a:t>
            </a:r>
            <a:r>
              <a:rPr lang="en-US" sz="2000" baseline="-25000" dirty="0" smtClean="0">
                <a:solidFill>
                  <a:srgbClr val="9AC9FF"/>
                </a:solidFill>
              </a:rPr>
              <a:t>4</a:t>
            </a:r>
          </a:p>
        </p:txBody>
      </p:sp>
      <p:sp>
        <p:nvSpPr>
          <p:cNvPr id="50183" name="TextBox 50182"/>
          <p:cNvSpPr txBox="1"/>
          <p:nvPr/>
        </p:nvSpPr>
        <p:spPr>
          <a:xfrm>
            <a:off x="615950" y="5530260"/>
            <a:ext cx="807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Weights correspond to the filter (kernel) values</a:t>
            </a:r>
            <a:endParaRPr lang="en-US" sz="2400" dirty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ym typeface="Wingdings"/>
              </a:rPr>
              <a:t>Neural networks can learn their own filters!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8903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/>
      <p:bldP spid="501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Convolutional Neural Networks</a:t>
            </a:r>
            <a:endParaRPr lang="en-US" dirty="0">
              <a:solidFill>
                <a:srgbClr val="0600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5105400" cy="291465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Neural network with specialized connectivity structure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Stack multiple stages of feature extractors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Higher stages compute more global, more invariant features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Classification layer at the end</a:t>
            </a:r>
          </a:p>
          <a:p>
            <a:pPr marL="457200" indent="-457200">
              <a:buFontTx/>
              <a:buChar char="•"/>
            </a:pPr>
            <a:endParaRPr lang="en-US" sz="2400" dirty="0">
              <a:latin typeface="Arial" charset="0"/>
            </a:endParaRPr>
          </a:p>
        </p:txBody>
      </p:sp>
      <p:pic>
        <p:nvPicPr>
          <p:cNvPr id="38915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"/>
          <a:stretch>
            <a:fillRect/>
          </a:stretch>
        </p:blipFill>
        <p:spPr bwMode="auto">
          <a:xfrm>
            <a:off x="5410200" y="1066800"/>
            <a:ext cx="3276600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Content Placeholder 3" descr="len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288" y="3740150"/>
            <a:ext cx="8723312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7"/>
          <p:cNvSpPr>
            <a:spLocks noChangeArrowheads="1"/>
          </p:cNvSpPr>
          <p:nvPr/>
        </p:nvSpPr>
        <p:spPr bwMode="auto">
          <a:xfrm>
            <a:off x="6483350" y="6488113"/>
            <a:ext cx="266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180132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1375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0600FF"/>
                </a:solidFill>
                <a:ea typeface="+mj-ea"/>
                <a:cs typeface="+mj-cs"/>
              </a:rPr>
              <a:t>ImageNet </a:t>
            </a:r>
            <a:r>
              <a:rPr lang="en-US" sz="3600" dirty="0">
                <a:solidFill>
                  <a:srgbClr val="0600FF"/>
                </a:solidFill>
                <a:ea typeface="+mj-ea"/>
                <a:cs typeface="+mj-cs"/>
              </a:rPr>
              <a:t>Challenge 2012</a:t>
            </a:r>
            <a:endParaRPr lang="en-US" sz="3600" dirty="0">
              <a:solidFill>
                <a:srgbClr val="0600FF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915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0238"/>
            <a:ext cx="9144000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841375"/>
            <a:ext cx="9144000" cy="2000250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marL="342865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fr-FR" sz="24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Similar</a:t>
            </a:r>
            <a:r>
              <a:rPr lang="fr-FR" sz="24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framework</a:t>
            </a:r>
            <a:r>
              <a:rPr lang="fr-FR" sz="24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to LeCun’98 but:</a:t>
            </a:r>
          </a:p>
          <a:p>
            <a:pPr marL="800065" lvl="1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Bigger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model (7 </a:t>
            </a: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hidden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layers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, </a:t>
            </a:r>
            <a:r>
              <a:rPr lang="fr-FR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dobe Caslon Pro"/>
              </a:rPr>
              <a:t>650,000 </a:t>
            </a:r>
            <a:r>
              <a:rPr lang="fr-FR" sz="2000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Adobe Caslon Pro"/>
              </a:rPr>
              <a:t>units</a:t>
            </a:r>
            <a:r>
              <a:rPr lang="fr-FR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dobe Caslon Pro"/>
              </a:rPr>
              <a:t>, </a:t>
            </a:r>
            <a:r>
              <a:rPr lang="pt-BR" sz="2000" dirty="0">
                <a:solidFill>
                  <a:srgbClr val="000000"/>
                </a:solidFill>
                <a:latin typeface="Arial" charset="0"/>
                <a:ea typeface="ＭＳ Ｐゴシック" charset="0"/>
                <a:cs typeface="Adobe Caslon Pro"/>
              </a:rPr>
              <a:t>60,000,000 params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)</a:t>
            </a:r>
          </a:p>
          <a:p>
            <a:pPr marL="800065" lvl="1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More data (10</a:t>
            </a:r>
            <a:r>
              <a:rPr lang="fr-FR" sz="2000" baseline="30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6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vs. 10</a:t>
            </a:r>
            <a:r>
              <a:rPr lang="fr-FR" sz="2000" baseline="30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3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images)</a:t>
            </a:r>
          </a:p>
          <a:p>
            <a:pPr marL="800065" lvl="1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GPU </a:t>
            </a: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implementation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(50x </a:t>
            </a: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speedup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over CPU)</a:t>
            </a:r>
          </a:p>
          <a:p>
            <a:pPr marL="1257265" lvl="2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Trained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on </a:t>
            </a: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two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GPUs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for a </a:t>
            </a: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week</a:t>
            </a:r>
            <a:endParaRPr lang="fr-FR" sz="2000" dirty="0">
              <a:solidFill>
                <a:srgbClr val="000000"/>
              </a:solidFill>
              <a:latin typeface="Arial"/>
              <a:ea typeface="ＭＳ Ｐゴシック" charset="0"/>
              <a:cs typeface="Adobe Caslon Pro"/>
            </a:endParaRPr>
          </a:p>
          <a:p>
            <a:pPr marL="800065" lvl="1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Better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regularization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 for training (</a:t>
            </a:r>
            <a:r>
              <a:rPr lang="fr-FR" sz="2000" dirty="0" err="1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DropOut</a:t>
            </a:r>
            <a:r>
              <a:rPr lang="fr-FR" sz="2000" dirty="0">
                <a:solidFill>
                  <a:srgbClr val="000000"/>
                </a:solidFill>
                <a:latin typeface="Arial"/>
                <a:ea typeface="ＭＳ Ｐゴシック" charset="0"/>
                <a:cs typeface="Adobe Caslon Pro"/>
              </a:rPr>
              <a:t>)</a:t>
            </a:r>
            <a:endParaRPr lang="en-US" sz="2000" dirty="0">
              <a:solidFill>
                <a:srgbClr val="000000"/>
              </a:solidFill>
              <a:latin typeface="Arial"/>
              <a:ea typeface="ＭＳ Ｐゴシック" charset="0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400" y="6059488"/>
            <a:ext cx="92202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A. </a:t>
            </a:r>
            <a:r>
              <a:rPr lang="en-US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Krizhevsky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, I. </a:t>
            </a:r>
            <a:r>
              <a:rPr lang="en-US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Sutskever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, and G. Hinton,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hlinkClick r:id="rId4"/>
              </a:rPr>
              <a:t>ImageNet Classification with Deep Convolutional Neural Networks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, NIPS 2012</a:t>
            </a:r>
          </a:p>
        </p:txBody>
      </p:sp>
    </p:spTree>
    <p:extLst>
      <p:ext uri="{BB962C8B-B14F-4D97-AF65-F5344CB8AC3E}">
        <p14:creationId xmlns:p14="http://schemas.microsoft.com/office/powerpoint/2010/main" val="86363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Feed-forward feature extraction: </a:t>
            </a:r>
          </a:p>
          <a:p>
            <a:pPr marL="914400" lvl="1" indent="-457200">
              <a:buFontTx/>
              <a:buAutoNum type="arabicPeriod"/>
            </a:pPr>
            <a:r>
              <a:rPr lang="en-US">
                <a:latin typeface="Arial" charset="0"/>
              </a:rPr>
              <a:t>Convolve input with learned filters</a:t>
            </a:r>
          </a:p>
          <a:p>
            <a:pPr marL="914400" lvl="1" indent="-457200">
              <a:buFontTx/>
              <a:buAutoNum type="arabicPeriod"/>
            </a:pPr>
            <a:r>
              <a:rPr lang="en-US">
                <a:latin typeface="Arial" charset="0"/>
              </a:rPr>
              <a:t>Non-linearity </a:t>
            </a:r>
          </a:p>
          <a:p>
            <a:pPr marL="914400" lvl="1" indent="-457200">
              <a:buFontTx/>
              <a:buAutoNum type="arabicPeriod"/>
            </a:pPr>
            <a:r>
              <a:rPr lang="en-US">
                <a:latin typeface="Arial" charset="0"/>
              </a:rPr>
              <a:t>Spatial pooling </a:t>
            </a:r>
          </a:p>
          <a:p>
            <a:pPr marL="914400" lvl="1" indent="-457200">
              <a:buFontTx/>
              <a:buAutoNum type="arabicPeriod"/>
            </a:pPr>
            <a:r>
              <a:rPr lang="en-US">
                <a:latin typeface="Arial" charset="0"/>
              </a:rPr>
              <a:t>Normalization</a:t>
            </a: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Supervised training of convolutional 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filters by back-propagating 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classification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3975" y="6324600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3975" y="5124450"/>
            <a:ext cx="2513013" cy="7429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03975" y="4191000"/>
            <a:ext cx="2513013" cy="4921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421438" y="3241675"/>
            <a:ext cx="2492375" cy="4921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7458075" y="5915025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7462838" y="4722813"/>
            <a:ext cx="390525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7466013" y="3781425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7469188" y="2819400"/>
            <a:ext cx="392112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400800" y="2251075"/>
            <a:ext cx="2513013" cy="49212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Myriad Pro"/>
              </a:rPr>
              <a:t>Normalization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Convolutional Neural Networks (CNN, </a:t>
            </a:r>
            <a:r>
              <a:rPr lang="en-US" sz="3600" dirty="0" err="1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Convnet</a:t>
            </a:r>
            <a:r>
              <a:rPr lang="en-US" sz="3600" dirty="0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)</a:t>
            </a:r>
            <a:endParaRPr lang="en-US" sz="3600" dirty="0">
              <a:solidFill>
                <a:srgbClr val="0600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7467600" y="1828800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00800" y="1260475"/>
            <a:ext cx="2513013" cy="4921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Myriad Pro"/>
              </a:rPr>
              <a:t>Feature maps</a:t>
            </a:r>
          </a:p>
        </p:txBody>
      </p:sp>
      <p:sp>
        <p:nvSpPr>
          <p:cNvPr id="22" name="Up Arrow 21"/>
          <p:cNvSpPr/>
          <p:nvPr/>
        </p:nvSpPr>
        <p:spPr>
          <a:xfrm>
            <a:off x="7467600" y="838200"/>
            <a:ext cx="392113" cy="409575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5399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4953000" y="1524000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69691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1</a:t>
            </a:r>
            <a:r>
              <a:rPr lang="en-US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. </a:t>
            </a:r>
            <a:r>
              <a:rPr lang="en-US" dirty="0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Convolution</a:t>
            </a:r>
            <a:endParaRPr lang="en-US" dirty="0">
              <a:solidFill>
                <a:srgbClr val="0600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7772400" cy="52578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>
                <a:latin typeface="Arial" charset="0"/>
              </a:rPr>
              <a:t>Dependencies are local 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Arial" charset="0"/>
              </a:rPr>
              <a:t>Translation invariance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Arial" charset="0"/>
              </a:rPr>
              <a:t>Few parameters (filter weights)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Arial" charset="0"/>
              </a:rPr>
              <a:t>Stride can be greater than 1 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(faster, less memory) </a:t>
            </a:r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581400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4802188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8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18200" y="6324600"/>
            <a:ext cx="1930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/>
              <a:ea typeface="ＭＳ Ｐゴシック" charset="0"/>
              <a:cs typeface="Arial" charset="0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581400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8000" y="3617913"/>
            <a:ext cx="457200" cy="322262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/>
              <a:ea typeface="ＭＳ Ｐゴシック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0" y="3733800"/>
            <a:ext cx="204788" cy="1200150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99860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Last Lecture: Secret of SVM popularity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5043"/>
          </a:xfrm>
        </p:spPr>
        <p:txBody>
          <a:bodyPr/>
          <a:lstStyle/>
          <a:p>
            <a:r>
              <a:rPr lang="en-US" dirty="0" smtClean="0"/>
              <a:t>At their core, SVMs are simple linear classifiers, but:</a:t>
            </a:r>
          </a:p>
          <a:p>
            <a:pPr lvl="1"/>
            <a:r>
              <a:rPr lang="en-US" dirty="0" smtClean="0"/>
              <a:t>Soft-margin learning allows for outliers – not “brittle” like perceptron learning</a:t>
            </a:r>
          </a:p>
          <a:p>
            <a:pPr lvl="1"/>
            <a:r>
              <a:rPr lang="en-US" dirty="0" smtClean="0"/>
              <a:t>Well-principled, easy to understand learning – less likely to fall into local minima</a:t>
            </a:r>
          </a:p>
          <a:p>
            <a:pPr lvl="1"/>
            <a:r>
              <a:rPr lang="en-US" dirty="0" smtClean="0"/>
              <a:t>Many applications have high dimensional feature spaces with redundancy – linear classification works okay</a:t>
            </a:r>
          </a:p>
          <a:p>
            <a:pPr lvl="1"/>
            <a:r>
              <a:rPr lang="en-US" dirty="0" smtClean="0"/>
              <a:t>Fast – classification is just a dot product, basic learning also fast (but gets complicated with kernels, slack variables, huge datasets, high dimensionality)</a:t>
            </a:r>
          </a:p>
          <a:p>
            <a:pPr lvl="1"/>
            <a:r>
              <a:rPr lang="en-US" dirty="0"/>
              <a:t>Kernel trick – allows trade-off between strength of model and danger of </a:t>
            </a:r>
            <a:r>
              <a:rPr lang="en-US" dirty="0" err="1"/>
              <a:t>overfitting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71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marL="342865" indent="-342865">
              <a:spcBef>
                <a:spcPct val="20000"/>
              </a:spcBef>
              <a:defRPr/>
            </a:pPr>
            <a:r>
              <a:rPr lang="en-US" sz="3200" dirty="0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2. Non-Linearity</a:t>
            </a:r>
            <a:endParaRPr lang="en-US" sz="3200" dirty="0">
              <a:solidFill>
                <a:srgbClr val="0600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>
          <a:xfrm>
            <a:off x="304800" y="960438"/>
            <a:ext cx="8229600" cy="4525962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>
                <a:latin typeface="Arial" charset="0"/>
              </a:rPr>
              <a:t>Per-element (independent)</a:t>
            </a:r>
          </a:p>
          <a:p>
            <a:pPr marL="457200" indent="-457200">
              <a:buFontTx/>
              <a:buChar char="•"/>
            </a:pPr>
            <a:r>
              <a:rPr lang="en-US">
                <a:latin typeface="Arial" charset="0"/>
              </a:rPr>
              <a:t>Options:</a:t>
            </a:r>
          </a:p>
          <a:p>
            <a:pPr lvl="1"/>
            <a:r>
              <a:rPr lang="en-US">
                <a:latin typeface="Arial" charset="0"/>
              </a:rPr>
              <a:t>Tanh</a:t>
            </a:r>
          </a:p>
          <a:p>
            <a:pPr lvl="1"/>
            <a:r>
              <a:rPr lang="en-US">
                <a:latin typeface="Arial" charset="0"/>
              </a:rPr>
              <a:t>Sigmoid: 1/(1+exp(-x))</a:t>
            </a:r>
          </a:p>
          <a:p>
            <a:pPr lvl="1"/>
            <a:r>
              <a:rPr lang="en-US">
                <a:latin typeface="Arial" charset="0"/>
              </a:rPr>
              <a:t>Rectified linear unit  (ReLU)</a:t>
            </a:r>
          </a:p>
          <a:p>
            <a:pPr lvl="2"/>
            <a:r>
              <a:rPr lang="en-US">
                <a:latin typeface="Arial" charset="0"/>
              </a:rPr>
              <a:t>Simplifies backpropagation</a:t>
            </a:r>
          </a:p>
          <a:p>
            <a:pPr lvl="2"/>
            <a:r>
              <a:rPr lang="en-US">
                <a:latin typeface="Arial" charset="0"/>
              </a:rPr>
              <a:t>Makes learning faster</a:t>
            </a:r>
          </a:p>
          <a:p>
            <a:pPr lvl="2"/>
            <a:r>
              <a:rPr lang="en-US">
                <a:latin typeface="Arial" charset="0"/>
              </a:rPr>
              <a:t>Avoids saturation issues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  <a:sym typeface="Wingdings" charset="0"/>
              </a:rPr>
              <a:t> Preferred option</a:t>
            </a:r>
            <a:endParaRPr lang="en-US">
              <a:latin typeface="Arial" charset="0"/>
            </a:endParaRPr>
          </a:p>
        </p:txBody>
      </p:sp>
      <p:pic>
        <p:nvPicPr>
          <p:cNvPr id="41987" name="Picture 6" descr="tan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16063"/>
            <a:ext cx="193198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7" descr="sigmo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516063"/>
            <a:ext cx="1943100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00400"/>
            <a:ext cx="3838575" cy="308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8"/>
          <p:cNvSpPr>
            <a:spLocks noChangeArrowheads="1"/>
          </p:cNvSpPr>
          <p:nvPr/>
        </p:nvSpPr>
        <p:spPr bwMode="auto">
          <a:xfrm>
            <a:off x="6483350" y="6507163"/>
            <a:ext cx="266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1958547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3. Spatial Pooling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dirty="0"/>
              <a:t>Sum or max</a:t>
            </a:r>
          </a:p>
          <a:p>
            <a:pPr marL="457200" indent="-457200">
              <a:buFontTx/>
              <a:buChar char="•"/>
            </a:pPr>
            <a:r>
              <a:rPr lang="en-US" dirty="0"/>
              <a:t>Non-overlapping / overlapping regions</a:t>
            </a:r>
          </a:p>
          <a:p>
            <a:pPr marL="457200" indent="-457200">
              <a:buFontTx/>
              <a:buChar char="•"/>
            </a:pPr>
            <a:r>
              <a:rPr lang="en-US" dirty="0"/>
              <a:t>Role of pooling:</a:t>
            </a:r>
          </a:p>
          <a:p>
            <a:pPr marL="857250" lvl="1" indent="-457200" eaLnBrk="1" hangingPunct="1"/>
            <a:r>
              <a:rPr lang="en-US" sz="2000" dirty="0"/>
              <a:t>Invariance to small transformations</a:t>
            </a:r>
          </a:p>
          <a:p>
            <a:pPr marL="857250" lvl="1" indent="-457200" eaLnBrk="1" hangingPunct="1"/>
            <a:r>
              <a:rPr lang="en-US" sz="2000" dirty="0"/>
              <a:t>Larger receptive fields (see more of input)</a:t>
            </a:r>
          </a:p>
          <a:p>
            <a:pPr marL="457200" indent="-457200">
              <a:buFontTx/>
              <a:buChar char="•"/>
            </a:pPr>
            <a:endParaRPr lang="en-US" dirty="0"/>
          </a:p>
        </p:txBody>
      </p:sp>
      <p:pic>
        <p:nvPicPr>
          <p:cNvPr id="43011" name="Picture 39" descr="n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00500"/>
            <a:ext cx="35814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990600" y="4076700"/>
            <a:ext cx="2286000" cy="1524000"/>
            <a:chOff x="762000" y="3886200"/>
            <a:chExt cx="2286000" cy="1524000"/>
          </a:xfrm>
        </p:grpSpPr>
        <p:sp>
          <p:nvSpPr>
            <p:cNvPr id="41" name="Rectangle 40"/>
            <p:cNvSpPr/>
            <p:nvPr/>
          </p:nvSpPr>
          <p:spPr>
            <a:xfrm>
              <a:off x="762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b="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24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b="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286000" y="3886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b="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2000" y="4648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b="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24000" y="4648200"/>
              <a:ext cx="762000" cy="762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b="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990600" y="40767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71600" y="40767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90600" y="44577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71600" y="4457700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 descr="sum_p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372100"/>
            <a:ext cx="1931988" cy="12573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8688" y="4238625"/>
            <a:ext cx="1662112" cy="523875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lvl="1" defTabSz="9144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38688" y="5753100"/>
            <a:ext cx="1662112" cy="52228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lvl="1" defTabSz="9144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848100"/>
            <a:ext cx="1909763" cy="1260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021" name="Rectangle 18"/>
          <p:cNvSpPr>
            <a:spLocks noChangeArrowheads="1"/>
          </p:cNvSpPr>
          <p:nvPr/>
        </p:nvSpPr>
        <p:spPr bwMode="auto">
          <a:xfrm>
            <a:off x="6483350" y="6527800"/>
            <a:ext cx="2660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680777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8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4. Normalization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US">
                <a:latin typeface="Arial" charset="0"/>
              </a:rPr>
              <a:t>Within or across feature maps</a:t>
            </a:r>
          </a:p>
          <a:p>
            <a:pPr marL="457200" indent="-457200">
              <a:buFontTx/>
              <a:buChar char="•"/>
            </a:pPr>
            <a:r>
              <a:rPr lang="en-US">
                <a:latin typeface="Arial" charset="0"/>
              </a:rPr>
              <a:t>Before or after spatial pooling</a:t>
            </a: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895350" y="2743200"/>
            <a:ext cx="7181850" cy="3128963"/>
            <a:chOff x="152401" y="2971801"/>
            <a:chExt cx="8839199" cy="3850671"/>
          </a:xfrm>
        </p:grpSpPr>
        <p:sp>
          <p:nvSpPr>
            <p:cNvPr id="20504" name="Rectangle 39"/>
            <p:cNvSpPr>
              <a:spLocks noChangeArrowheads="1"/>
            </p:cNvSpPr>
            <p:nvPr/>
          </p:nvSpPr>
          <p:spPr bwMode="auto">
            <a:xfrm>
              <a:off x="1295401" y="6027330"/>
              <a:ext cx="2057399" cy="795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 charset="0"/>
                </a:rPr>
                <a:t>Feature Maps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dirty="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endParaRPr>
            </a:p>
          </p:txBody>
        </p:sp>
        <p:sp>
          <p:nvSpPr>
            <p:cNvPr id="20505" name="Rectangle 40"/>
            <p:cNvSpPr>
              <a:spLocks noChangeArrowheads="1"/>
            </p:cNvSpPr>
            <p:nvPr/>
          </p:nvSpPr>
          <p:spPr bwMode="auto">
            <a:xfrm>
              <a:off x="4859216" y="5790938"/>
              <a:ext cx="4093307" cy="795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 charset="0"/>
                </a:rPr>
                <a:t>Feature Maps</a:t>
              </a:r>
              <a:br>
                <a:rPr lang="en-US" b="1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 charset="0"/>
                </a:rPr>
              </a:br>
              <a:r>
                <a:rPr lang="en-US" b="1" dirty="0">
                  <a:solidFill>
                    <a:srgbClr val="000000"/>
                  </a:solidFill>
                  <a:latin typeface="Arial"/>
                  <a:ea typeface="ＭＳ Ｐゴシック" charset="0"/>
                  <a:cs typeface="Arial" charset="0"/>
                </a:rPr>
                <a:t>After Contrast Normalization</a:t>
              </a:r>
            </a:p>
          </p:txBody>
        </p:sp>
        <p:pic>
          <p:nvPicPr>
            <p:cNvPr id="44039" name="Picture 1" descr="unnor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1" y="2974622"/>
              <a:ext cx="4246879" cy="2800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0" name="Picture 2" descr="nor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2971801"/>
              <a:ext cx="4267200" cy="2800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036" name="Rectangle 8"/>
          <p:cNvSpPr>
            <a:spLocks noChangeArrowheads="1"/>
          </p:cNvSpPr>
          <p:nvPr/>
        </p:nvSpPr>
        <p:spPr bwMode="auto">
          <a:xfrm>
            <a:off x="6483350" y="6488113"/>
            <a:ext cx="266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26772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Well-Known Networks 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2144" b="30224"/>
          <a:stretch/>
        </p:blipFill>
        <p:spPr>
          <a:xfrm>
            <a:off x="520700" y="2374900"/>
            <a:ext cx="8102600" cy="2171700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290638"/>
            <a:ext cx="4756150" cy="138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650" y="2720542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AlexNet</a:t>
            </a:r>
            <a:r>
              <a:rPr lang="en-US" sz="1200" dirty="0" smtClean="0"/>
              <a:t> (2012)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642895" y="1750375"/>
            <a:ext cx="1083513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5650" y="5984442"/>
            <a:ext cx="1580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ResidualNets</a:t>
            </a:r>
            <a:r>
              <a:rPr lang="en-US" sz="1200" dirty="0" smtClean="0"/>
              <a:t> 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37677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What does each layer learn?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2"/>
          <a:stretch>
            <a:fillRect/>
          </a:stretch>
        </p:blipFill>
        <p:spPr bwMode="auto">
          <a:xfrm>
            <a:off x="2230438" y="1700213"/>
            <a:ext cx="4421354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73450" y="607695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Layer 1 Filters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6336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What does each layer learn?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9939" y="6076950"/>
            <a:ext cx="428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Layer 1: Top-9 Patches for each Filter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151465"/>
            <a:ext cx="7004050" cy="46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61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What does each layer learn?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9939" y="6076950"/>
            <a:ext cx="428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Layer 2: Top-9 Patches for each Filter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019421"/>
            <a:ext cx="6597650" cy="500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01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What does each layer learn?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9939" y="6076950"/>
            <a:ext cx="428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Layer 4: Top-9 Patches for each Filter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991301"/>
            <a:ext cx="6591300" cy="49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10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What does each layer learn?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9939" y="6076950"/>
            <a:ext cx="428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Layer 5: Top-9 Patches for each Filter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918805"/>
            <a:ext cx="6692900" cy="49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2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Filter Reconstructions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6" y="971550"/>
            <a:ext cx="7444944" cy="489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1808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Arial" charset="0"/>
              </a:rPr>
              <a:t>Image Classification with Neural Networks</a:t>
            </a:r>
            <a:endParaRPr lang="en-US" sz="32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2634498"/>
            <a:ext cx="1346717" cy="125095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3541495" y="1613263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" name="Oval 26"/>
          <p:cNvSpPr/>
          <p:nvPr/>
        </p:nvSpPr>
        <p:spPr>
          <a:xfrm>
            <a:off x="3541496" y="2335678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8" name="Oval 27"/>
          <p:cNvSpPr/>
          <p:nvPr/>
        </p:nvSpPr>
        <p:spPr>
          <a:xfrm>
            <a:off x="3541496" y="3058093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41495" y="3780508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" name="Oval 29"/>
          <p:cNvSpPr/>
          <p:nvPr/>
        </p:nvSpPr>
        <p:spPr>
          <a:xfrm>
            <a:off x="3541495" y="4502923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Oval 35"/>
          <p:cNvSpPr/>
          <p:nvPr/>
        </p:nvSpPr>
        <p:spPr>
          <a:xfrm>
            <a:off x="5029935" y="1613263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Oval 36"/>
          <p:cNvSpPr/>
          <p:nvPr/>
        </p:nvSpPr>
        <p:spPr>
          <a:xfrm>
            <a:off x="5029936" y="2335678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8" name="Oval 37"/>
          <p:cNvSpPr/>
          <p:nvPr/>
        </p:nvSpPr>
        <p:spPr>
          <a:xfrm>
            <a:off x="5029936" y="3058093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Oval 38"/>
          <p:cNvSpPr/>
          <p:nvPr/>
        </p:nvSpPr>
        <p:spPr>
          <a:xfrm>
            <a:off x="5029935" y="3780508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5029935" y="4502923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2" name="Oval 41"/>
          <p:cNvSpPr/>
          <p:nvPr/>
        </p:nvSpPr>
        <p:spPr>
          <a:xfrm>
            <a:off x="6447256" y="2335678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3" name="Oval 42"/>
          <p:cNvSpPr/>
          <p:nvPr/>
        </p:nvSpPr>
        <p:spPr>
          <a:xfrm>
            <a:off x="6447256" y="3058093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4" name="Oval 43"/>
          <p:cNvSpPr/>
          <p:nvPr/>
        </p:nvSpPr>
        <p:spPr>
          <a:xfrm>
            <a:off x="6447255" y="3780508"/>
            <a:ext cx="403761" cy="403761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46" name="Straight Connector 45"/>
          <p:cNvCxnSpPr>
            <a:stCxn id="26" idx="6"/>
            <a:endCxn id="36" idx="2"/>
          </p:cNvCxnSpPr>
          <p:nvPr/>
        </p:nvCxnSpPr>
        <p:spPr>
          <a:xfrm>
            <a:off x="3945256" y="1815144"/>
            <a:ext cx="1084679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6" idx="6"/>
            <a:endCxn id="37" idx="2"/>
          </p:cNvCxnSpPr>
          <p:nvPr/>
        </p:nvCxnSpPr>
        <p:spPr>
          <a:xfrm>
            <a:off x="3945256" y="1815144"/>
            <a:ext cx="1084680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2"/>
          </p:cNvCxnSpPr>
          <p:nvPr/>
        </p:nvCxnSpPr>
        <p:spPr>
          <a:xfrm>
            <a:off x="3952640" y="1815143"/>
            <a:ext cx="1077296" cy="144483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6" idx="6"/>
            <a:endCxn id="39" idx="2"/>
          </p:cNvCxnSpPr>
          <p:nvPr/>
        </p:nvCxnSpPr>
        <p:spPr>
          <a:xfrm>
            <a:off x="3945256" y="1815144"/>
            <a:ext cx="1084679" cy="216724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0" idx="2"/>
          </p:cNvCxnSpPr>
          <p:nvPr/>
        </p:nvCxnSpPr>
        <p:spPr>
          <a:xfrm>
            <a:off x="3941564" y="1827810"/>
            <a:ext cx="1088371" cy="2876994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952638" y="2537558"/>
            <a:ext cx="1084679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941564" y="3259973"/>
            <a:ext cx="1084679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952638" y="3982054"/>
            <a:ext cx="1084679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952639" y="4704803"/>
            <a:ext cx="1084679" cy="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42" idx="2"/>
          </p:cNvCxnSpPr>
          <p:nvPr/>
        </p:nvCxnSpPr>
        <p:spPr>
          <a:xfrm>
            <a:off x="5433696" y="2537558"/>
            <a:ext cx="1013560" cy="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7" idx="6"/>
            <a:endCxn id="43" idx="2"/>
          </p:cNvCxnSpPr>
          <p:nvPr/>
        </p:nvCxnSpPr>
        <p:spPr>
          <a:xfrm>
            <a:off x="5433697" y="2537559"/>
            <a:ext cx="1013559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426315" y="1827810"/>
            <a:ext cx="1013559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6" idx="6"/>
            <a:endCxn id="43" idx="2"/>
          </p:cNvCxnSpPr>
          <p:nvPr/>
        </p:nvCxnSpPr>
        <p:spPr>
          <a:xfrm>
            <a:off x="5433696" y="1815144"/>
            <a:ext cx="1013560" cy="144483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6" idx="6"/>
            <a:endCxn id="44" idx="2"/>
          </p:cNvCxnSpPr>
          <p:nvPr/>
        </p:nvCxnSpPr>
        <p:spPr>
          <a:xfrm>
            <a:off x="5433696" y="1815144"/>
            <a:ext cx="1013559" cy="216724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7" idx="6"/>
            <a:endCxn id="44" idx="2"/>
          </p:cNvCxnSpPr>
          <p:nvPr/>
        </p:nvCxnSpPr>
        <p:spPr>
          <a:xfrm>
            <a:off x="5433697" y="2537559"/>
            <a:ext cx="1013558" cy="144483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429217" y="3272639"/>
            <a:ext cx="1013560" cy="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433696" y="3993135"/>
            <a:ext cx="1013560" cy="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4" idx="2"/>
          </p:cNvCxnSpPr>
          <p:nvPr/>
        </p:nvCxnSpPr>
        <p:spPr>
          <a:xfrm flipV="1">
            <a:off x="5438175" y="3982389"/>
            <a:ext cx="1009080" cy="73124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39" idx="6"/>
            <a:endCxn id="43" idx="2"/>
          </p:cNvCxnSpPr>
          <p:nvPr/>
        </p:nvCxnSpPr>
        <p:spPr>
          <a:xfrm flipV="1">
            <a:off x="5433696" y="3259974"/>
            <a:ext cx="1013560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39" idx="6"/>
            <a:endCxn id="42" idx="2"/>
          </p:cNvCxnSpPr>
          <p:nvPr/>
        </p:nvCxnSpPr>
        <p:spPr>
          <a:xfrm flipV="1">
            <a:off x="5433696" y="2537559"/>
            <a:ext cx="1013560" cy="144483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0" idx="6"/>
            <a:endCxn id="43" idx="2"/>
          </p:cNvCxnSpPr>
          <p:nvPr/>
        </p:nvCxnSpPr>
        <p:spPr>
          <a:xfrm flipV="1">
            <a:off x="5433696" y="3259974"/>
            <a:ext cx="1013560" cy="144483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40" idx="6"/>
            <a:endCxn id="42" idx="2"/>
          </p:cNvCxnSpPr>
          <p:nvPr/>
        </p:nvCxnSpPr>
        <p:spPr>
          <a:xfrm flipV="1">
            <a:off x="5433696" y="2537559"/>
            <a:ext cx="1013560" cy="216724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38" idx="6"/>
            <a:endCxn id="42" idx="2"/>
          </p:cNvCxnSpPr>
          <p:nvPr/>
        </p:nvCxnSpPr>
        <p:spPr>
          <a:xfrm flipV="1">
            <a:off x="5433697" y="2537559"/>
            <a:ext cx="1013559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38" idx="6"/>
            <a:endCxn id="44" idx="2"/>
          </p:cNvCxnSpPr>
          <p:nvPr/>
        </p:nvCxnSpPr>
        <p:spPr>
          <a:xfrm>
            <a:off x="5433697" y="3259974"/>
            <a:ext cx="1013558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27" idx="6"/>
            <a:endCxn id="36" idx="2"/>
          </p:cNvCxnSpPr>
          <p:nvPr/>
        </p:nvCxnSpPr>
        <p:spPr>
          <a:xfrm flipV="1">
            <a:off x="3945257" y="1815144"/>
            <a:ext cx="1084678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27" idx="6"/>
            <a:endCxn id="38" idx="2"/>
          </p:cNvCxnSpPr>
          <p:nvPr/>
        </p:nvCxnSpPr>
        <p:spPr>
          <a:xfrm>
            <a:off x="3945257" y="2537559"/>
            <a:ext cx="1084679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39" idx="2"/>
          </p:cNvCxnSpPr>
          <p:nvPr/>
        </p:nvCxnSpPr>
        <p:spPr>
          <a:xfrm>
            <a:off x="3937876" y="2537560"/>
            <a:ext cx="1092059" cy="1444829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27" idx="6"/>
            <a:endCxn id="40" idx="2"/>
          </p:cNvCxnSpPr>
          <p:nvPr/>
        </p:nvCxnSpPr>
        <p:spPr>
          <a:xfrm>
            <a:off x="3945257" y="2537559"/>
            <a:ext cx="1084678" cy="216724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28" idx="6"/>
            <a:endCxn id="36" idx="2"/>
          </p:cNvCxnSpPr>
          <p:nvPr/>
        </p:nvCxnSpPr>
        <p:spPr>
          <a:xfrm flipV="1">
            <a:off x="3945257" y="1815144"/>
            <a:ext cx="1084678" cy="144483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28" idx="6"/>
            <a:endCxn id="37" idx="2"/>
          </p:cNvCxnSpPr>
          <p:nvPr/>
        </p:nvCxnSpPr>
        <p:spPr>
          <a:xfrm flipV="1">
            <a:off x="3945257" y="2537559"/>
            <a:ext cx="1084679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28" idx="6"/>
            <a:endCxn id="39" idx="2"/>
          </p:cNvCxnSpPr>
          <p:nvPr/>
        </p:nvCxnSpPr>
        <p:spPr>
          <a:xfrm>
            <a:off x="3945257" y="3259974"/>
            <a:ext cx="1084678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28" idx="6"/>
          </p:cNvCxnSpPr>
          <p:nvPr/>
        </p:nvCxnSpPr>
        <p:spPr>
          <a:xfrm>
            <a:off x="3945257" y="3259974"/>
            <a:ext cx="1084678" cy="144483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29" idx="6"/>
            <a:endCxn id="36" idx="2"/>
          </p:cNvCxnSpPr>
          <p:nvPr/>
        </p:nvCxnSpPr>
        <p:spPr>
          <a:xfrm flipV="1">
            <a:off x="3945256" y="1815144"/>
            <a:ext cx="1084679" cy="216724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29" idx="6"/>
            <a:endCxn id="37" idx="2"/>
          </p:cNvCxnSpPr>
          <p:nvPr/>
        </p:nvCxnSpPr>
        <p:spPr>
          <a:xfrm flipV="1">
            <a:off x="3945256" y="2537559"/>
            <a:ext cx="1084680" cy="144483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29" idx="6"/>
          </p:cNvCxnSpPr>
          <p:nvPr/>
        </p:nvCxnSpPr>
        <p:spPr>
          <a:xfrm flipV="1">
            <a:off x="3945256" y="3259974"/>
            <a:ext cx="1084680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29" idx="6"/>
            <a:endCxn id="40" idx="2"/>
          </p:cNvCxnSpPr>
          <p:nvPr/>
        </p:nvCxnSpPr>
        <p:spPr>
          <a:xfrm>
            <a:off x="3945256" y="3982389"/>
            <a:ext cx="1084679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0" idx="6"/>
            <a:endCxn id="39" idx="2"/>
          </p:cNvCxnSpPr>
          <p:nvPr/>
        </p:nvCxnSpPr>
        <p:spPr>
          <a:xfrm flipV="1">
            <a:off x="3945256" y="3982389"/>
            <a:ext cx="1084679" cy="72241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38" idx="2"/>
          </p:cNvCxnSpPr>
          <p:nvPr/>
        </p:nvCxnSpPr>
        <p:spPr>
          <a:xfrm flipV="1">
            <a:off x="3945256" y="3259974"/>
            <a:ext cx="1084680" cy="1444831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30" idx="6"/>
            <a:endCxn id="37" idx="2"/>
          </p:cNvCxnSpPr>
          <p:nvPr/>
        </p:nvCxnSpPr>
        <p:spPr>
          <a:xfrm flipV="1">
            <a:off x="3945256" y="2537559"/>
            <a:ext cx="1084680" cy="216724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30" idx="6"/>
            <a:endCxn id="36" idx="2"/>
          </p:cNvCxnSpPr>
          <p:nvPr/>
        </p:nvCxnSpPr>
        <p:spPr>
          <a:xfrm flipV="1">
            <a:off x="3945256" y="1815144"/>
            <a:ext cx="1084679" cy="288966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2" name="TextBox 36871"/>
          <p:cNvSpPr txBox="1"/>
          <p:nvPr/>
        </p:nvSpPr>
        <p:spPr>
          <a:xfrm>
            <a:off x="3239070" y="50732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,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endParaRPr lang="en-US" baseline="-25000" dirty="0"/>
          </a:p>
        </p:txBody>
      </p:sp>
      <p:sp>
        <p:nvSpPr>
          <p:cNvPr id="146" name="TextBox 145"/>
          <p:cNvSpPr txBox="1"/>
          <p:nvPr/>
        </p:nvSpPr>
        <p:spPr>
          <a:xfrm>
            <a:off x="4727510" y="507325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,</a:t>
            </a:r>
            <a:r>
              <a:rPr lang="en-US" dirty="0" err="1"/>
              <a:t>z</a:t>
            </a:r>
            <a:r>
              <a:rPr lang="en-US" baseline="-25000" dirty="0" err="1" smtClean="0"/>
              <a:t>m</a:t>
            </a:r>
            <a:endParaRPr lang="en-US" baseline="-25000" dirty="0"/>
          </a:p>
        </p:txBody>
      </p:sp>
      <p:sp>
        <p:nvSpPr>
          <p:cNvPr id="147" name="TextBox 146"/>
          <p:cNvSpPr txBox="1"/>
          <p:nvPr/>
        </p:nvSpPr>
        <p:spPr>
          <a:xfrm>
            <a:off x="6200710" y="507915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r>
              <a:rPr lang="en-US" dirty="0" smtClean="0"/>
              <a:t>,</a:t>
            </a:r>
            <a:r>
              <a:rPr lang="en-US" dirty="0" err="1" smtClean="0"/>
              <a:t>y</a:t>
            </a:r>
            <a:r>
              <a:rPr lang="en-US" baseline="-25000" dirty="0" err="1" smtClean="0"/>
              <a:t>n</a:t>
            </a:r>
            <a:endParaRPr lang="en-US" baseline="-25000" dirty="0"/>
          </a:p>
        </p:txBody>
      </p:sp>
      <p:sp>
        <p:nvSpPr>
          <p:cNvPr id="36873" name="TextBox 36872"/>
          <p:cNvSpPr txBox="1"/>
          <p:nvPr/>
        </p:nvSpPr>
        <p:spPr>
          <a:xfrm>
            <a:off x="7059431" y="235289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img</a:t>
            </a:r>
            <a:r>
              <a:rPr lang="en-US" dirty="0" smtClean="0"/>
              <a:t>=dog)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7059431" y="308157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P(</a:t>
            </a:r>
            <a:r>
              <a:rPr lang="en-US" dirty="0" err="1" smtClean="0"/>
              <a:t>img</a:t>
            </a:r>
            <a:r>
              <a:rPr lang="en-US" dirty="0" smtClean="0"/>
              <a:t>=cat)</a:t>
            </a:r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7059431" y="380846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img</a:t>
            </a:r>
            <a:r>
              <a:rPr lang="en-US" dirty="0" smtClean="0"/>
              <a:t>=bunny)</a:t>
            </a:r>
            <a:endParaRPr lang="en-US" dirty="0"/>
          </a:p>
        </p:txBody>
      </p:sp>
      <p:sp>
        <p:nvSpPr>
          <p:cNvPr id="36877" name="Right Arrow 36876"/>
          <p:cNvSpPr/>
          <p:nvPr/>
        </p:nvSpPr>
        <p:spPr>
          <a:xfrm>
            <a:off x="1671946" y="3058093"/>
            <a:ext cx="858520" cy="477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78" name="TextBox 36877"/>
          <p:cNvSpPr txBox="1"/>
          <p:nvPr/>
        </p:nvSpPr>
        <p:spPr>
          <a:xfrm>
            <a:off x="111656" y="4025869"/>
            <a:ext cx="2284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Resize image to a fixed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Concatenate pixels into 1xn vector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8766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Filter Reconstructions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4" y="925513"/>
            <a:ext cx="6066236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963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Beyond Classification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148965"/>
            <a:ext cx="3606800" cy="1889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5750" y="2586923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Jong et al. 2015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12261" y="3038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Semantic  Segmentation</a:t>
            </a:r>
            <a:endParaRPr lang="en-US" b="1" dirty="0"/>
          </a:p>
        </p:txBody>
      </p:sp>
      <p:pic>
        <p:nvPicPr>
          <p:cNvPr id="1026" name="Picture 2" descr="https://lh6.googleusercontent.com/tFLn4o5vcBzBcQuCHMrt9c-RR-K-PMMdbLyKcr3A3lJjtmhfRZjAJ7tU2WGRid1tnALPi6lBuKxlAFMOIrokT2MEYJqUQ2oxhRFqhaLCP8N2RcKLarberGkZPMVanLGo3E3JFoFgy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378883"/>
            <a:ext cx="4006850" cy="148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02350" y="303851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Object Detection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55726" y="1378883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Redmon</a:t>
            </a:r>
            <a:r>
              <a:rPr lang="en-US" sz="1200" dirty="0" smtClean="0"/>
              <a:t> et al. 2016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34" y="4178765"/>
            <a:ext cx="4421732" cy="16298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9611" y="585833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colorization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493533" y="5808570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Cheng et al. 2015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050" y="3654243"/>
            <a:ext cx="3043866" cy="1768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4987619"/>
            <a:ext cx="1803400" cy="8707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21139" y="5900903"/>
            <a:ext cx="310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Video / Action Recognition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0" y="5464120"/>
            <a:ext cx="1716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Karpathy</a:t>
            </a:r>
            <a:r>
              <a:rPr lang="en-US" sz="1200" dirty="0" smtClean="0"/>
              <a:t> et al. 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710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Beyond Classification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148965"/>
            <a:ext cx="3606800" cy="1889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5750" y="2586923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Jong et al. 2015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12261" y="3038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Semantic  Segmentation</a:t>
            </a:r>
            <a:endParaRPr lang="en-US" b="1" dirty="0"/>
          </a:p>
        </p:txBody>
      </p:sp>
      <p:pic>
        <p:nvPicPr>
          <p:cNvPr id="1026" name="Picture 2" descr="https://lh6.googleusercontent.com/tFLn4o5vcBzBcQuCHMrt9c-RR-K-PMMdbLyKcr3A3lJjtmhfRZjAJ7tU2WGRid1tnALPi6lBuKxlAFMOIrokT2MEYJqUQ2oxhRFqhaLCP8N2RcKLarberGkZPMVanLGo3E3JFoFgy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378883"/>
            <a:ext cx="4006850" cy="148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02350" y="303851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Object Detection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55726" y="1378883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Redmon</a:t>
            </a:r>
            <a:r>
              <a:rPr lang="en-US" sz="1200" dirty="0" smtClean="0"/>
              <a:t> et al. 2016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34" y="4178765"/>
            <a:ext cx="4421732" cy="16298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9611" y="585833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colorization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493533" y="5808570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Cheng et al. 2015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050" y="3654243"/>
            <a:ext cx="3043866" cy="1768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4987619"/>
            <a:ext cx="1803400" cy="8707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21139" y="5900903"/>
            <a:ext cx="310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Video / Action Recognition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0" y="5464120"/>
            <a:ext cx="1716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Karpathy</a:t>
            </a:r>
            <a:r>
              <a:rPr lang="en-US" sz="1200" dirty="0" smtClean="0"/>
              <a:t> et al. 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973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Beyond Classification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73283" y="4135152"/>
            <a:ext cx="1346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Gatys</a:t>
            </a:r>
            <a:r>
              <a:rPr lang="en-US" sz="1200" dirty="0" smtClean="0"/>
              <a:t> et al. 2015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573289" y="485555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Image style transfer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143000"/>
            <a:ext cx="4750561" cy="359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50" y="1711460"/>
            <a:ext cx="4040494" cy="22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13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Beyond “Vision” (1)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91" y="1308099"/>
            <a:ext cx="4298990" cy="30734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5571" y="4977174"/>
            <a:ext cx="3271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Board size: 19x19</a:t>
            </a:r>
          </a:p>
          <a:p>
            <a:r>
              <a:rPr lang="en-US" dirty="0" smtClean="0"/>
              <a:t>Average branching factor: 250</a:t>
            </a:r>
          </a:p>
          <a:p>
            <a:r>
              <a:rPr lang="en-US" dirty="0" smtClean="0"/>
              <a:t>State space: 10^170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96962" y="4520071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Game of “Go”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19391" y="1308099"/>
            <a:ext cx="3367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Alpha Go</a:t>
            </a:r>
          </a:p>
          <a:p>
            <a:r>
              <a:rPr lang="en-US" dirty="0" smtClean="0"/>
              <a:t>Very sophisticated mixture</a:t>
            </a:r>
            <a:br>
              <a:rPr lang="en-US" dirty="0" smtClean="0"/>
            </a:br>
            <a:r>
              <a:rPr lang="en-US" dirty="0" smtClean="0"/>
              <a:t>of tree search and CNNs: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590" y="3836642"/>
            <a:ext cx="2199009" cy="21055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295" y="2385027"/>
            <a:ext cx="3657600" cy="13255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003094" y="5928416"/>
            <a:ext cx="136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Silver et al. 2016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5976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Recurrent NNs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117601"/>
            <a:ext cx="8229600" cy="2298700"/>
          </a:xfrm>
        </p:spPr>
        <p:txBody>
          <a:bodyPr/>
          <a:lstStyle/>
          <a:p>
            <a:r>
              <a:rPr lang="en-US" dirty="0" smtClean="0"/>
              <a:t>So far we’ve looked at feed-forward nets.</a:t>
            </a:r>
          </a:p>
          <a:p>
            <a:r>
              <a:rPr lang="en-US" dirty="0" smtClean="0"/>
              <a:t>Recurrent neural networks include “feedback loops”</a:t>
            </a:r>
          </a:p>
          <a:p>
            <a:pPr lvl="1"/>
            <a:r>
              <a:rPr lang="en-US" dirty="0" smtClean="0"/>
              <a:t>E.g. Long short-term memory networks</a:t>
            </a:r>
          </a:p>
          <a:p>
            <a:pPr lvl="1"/>
            <a:r>
              <a:rPr lang="en-US" dirty="0" smtClean="0"/>
              <a:t>Useful for learning and predicting sequences, e.g. translations from one language to another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3504944"/>
            <a:ext cx="3054350" cy="32324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1050" y="62611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LSTM unit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87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Beyond “Vision” (2)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7" y="1076361"/>
            <a:ext cx="3318886" cy="269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693" y="1352548"/>
            <a:ext cx="5222901" cy="2140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52142" y="3354073"/>
            <a:ext cx="1609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Vinyals</a:t>
            </a:r>
            <a:r>
              <a:rPr lang="en-US" sz="1200" dirty="0" smtClean="0"/>
              <a:t> et al. 2016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11200" y="6127750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 Encoder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20578"/>
          <a:stretch/>
        </p:blipFill>
        <p:spPr>
          <a:xfrm>
            <a:off x="190500" y="4521200"/>
            <a:ext cx="2697057" cy="1606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05400" y="6127750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Machine Translation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244" y="4426077"/>
            <a:ext cx="5848350" cy="17016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98293" y="5901993"/>
            <a:ext cx="1411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Cho et al. 2014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1870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Automatic Life-Logging Captioning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15" y="1016981"/>
            <a:ext cx="3524388" cy="27440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6" y="1007865"/>
            <a:ext cx="3594094" cy="27781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81" y="3843002"/>
            <a:ext cx="3517666" cy="28244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384" y="3843003"/>
            <a:ext cx="3671846" cy="28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3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Automatic Life-Logging Captioning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5" y="3921848"/>
            <a:ext cx="3610761" cy="28304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073" y="990746"/>
            <a:ext cx="3489188" cy="27913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05" y="974013"/>
            <a:ext cx="3576794" cy="28248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073" y="3921848"/>
            <a:ext cx="3666090" cy="28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4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35034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  <a:ea typeface="+mj-ea"/>
                <a:cs typeface="+mj-cs"/>
              </a:rPr>
              <a:t>Understanding Deep Networks</a:t>
            </a:r>
            <a:r>
              <a:rPr lang="mr-IN" dirty="0" smtClean="0">
                <a:latin typeface="+mn-lt"/>
                <a:ea typeface="+mj-ea"/>
                <a:cs typeface="+mj-cs"/>
              </a:rPr>
              <a:t>…</a:t>
            </a:r>
            <a:endParaRPr lang="en-US" dirty="0">
              <a:latin typeface="+mn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436343"/>
            <a:ext cx="6870700" cy="3440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033" y="1950693"/>
            <a:ext cx="1546916" cy="20602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36832" y="4076184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Ostrich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114549" y="1436343"/>
            <a:ext cx="5918572" cy="3130550"/>
            <a:chOff x="1618260" y="2235200"/>
            <a:chExt cx="5918572" cy="3130550"/>
          </a:xfrm>
        </p:grpSpPr>
        <p:sp>
          <p:nvSpPr>
            <p:cNvPr id="5" name="Frame 4"/>
            <p:cNvSpPr/>
            <p:nvPr/>
          </p:nvSpPr>
          <p:spPr>
            <a:xfrm>
              <a:off x="1618260" y="2235200"/>
              <a:ext cx="1143000" cy="3130550"/>
            </a:xfrm>
            <a:prstGeom prst="frame">
              <a:avLst>
                <a:gd name="adj1" fmla="val 47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/>
            <p:cNvSpPr/>
            <p:nvPr/>
          </p:nvSpPr>
          <p:spPr>
            <a:xfrm>
              <a:off x="5339360" y="2235200"/>
              <a:ext cx="1143000" cy="3130550"/>
            </a:xfrm>
            <a:prstGeom prst="frame">
              <a:avLst>
                <a:gd name="adj1" fmla="val 47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Elbow Connector 6"/>
            <p:cNvCxnSpPr>
              <a:stCxn id="13" idx="2"/>
            </p:cNvCxnSpPr>
            <p:nvPr/>
          </p:nvCxnSpPr>
          <p:spPr>
            <a:xfrm rot="5400000" flipH="1" flipV="1">
              <a:off x="6638379" y="4467297"/>
              <a:ext cx="170934" cy="1625972"/>
            </a:xfrm>
            <a:prstGeom prst="bentConnector3">
              <a:avLst>
                <a:gd name="adj1" fmla="val -30462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5" idx="2"/>
            </p:cNvCxnSpPr>
            <p:nvPr/>
          </p:nvCxnSpPr>
          <p:spPr>
            <a:xfrm rot="5400000" flipH="1" flipV="1">
              <a:off x="4777829" y="2606747"/>
              <a:ext cx="170934" cy="5347072"/>
            </a:xfrm>
            <a:prstGeom prst="bentConnector3">
              <a:avLst>
                <a:gd name="adj1" fmla="val -30462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568842" y="4813816"/>
            <a:ext cx="1609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Szegedy</a:t>
            </a:r>
            <a:r>
              <a:rPr lang="en-US" sz="1200" dirty="0" smtClean="0"/>
              <a:t> et al. </a:t>
            </a:r>
            <a:r>
              <a:rPr lang="en-US" sz="1200" smtClean="0"/>
              <a:t>2013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31923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Arial" charset="0"/>
              </a:rPr>
              <a:t>Image Classification with Neural Networks</a:t>
            </a:r>
            <a:endParaRPr lang="en-US" sz="32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44" y="1877955"/>
            <a:ext cx="1346717" cy="12509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658336" y="1364343"/>
            <a:ext cx="3741480" cy="2394857"/>
            <a:chOff x="3541495" y="1613263"/>
            <a:chExt cx="5145305" cy="3293421"/>
          </a:xfrm>
        </p:grpSpPr>
        <p:sp>
          <p:nvSpPr>
            <p:cNvPr id="26" name="Oval 25"/>
            <p:cNvSpPr/>
            <p:nvPr/>
          </p:nvSpPr>
          <p:spPr>
            <a:xfrm>
              <a:off x="3541495" y="1613263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541496" y="2335678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541496" y="3058093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541495" y="3780508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541495" y="4502923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029935" y="1613263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029936" y="2335678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029936" y="3058093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029935" y="3780508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029935" y="4502923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447256" y="2335678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447256" y="3058093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447255" y="3780508"/>
              <a:ext cx="403761" cy="403761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cxnSp>
          <p:nvCxnSpPr>
            <p:cNvPr id="46" name="Straight Connector 45"/>
            <p:cNvCxnSpPr>
              <a:stCxn id="26" idx="6"/>
              <a:endCxn id="36" idx="2"/>
            </p:cNvCxnSpPr>
            <p:nvPr/>
          </p:nvCxnSpPr>
          <p:spPr>
            <a:xfrm>
              <a:off x="3945256" y="1815144"/>
              <a:ext cx="1084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6" idx="6"/>
              <a:endCxn id="37" idx="2"/>
            </p:cNvCxnSpPr>
            <p:nvPr/>
          </p:nvCxnSpPr>
          <p:spPr>
            <a:xfrm>
              <a:off x="3945256" y="1815144"/>
              <a:ext cx="1084680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38" idx="2"/>
            </p:cNvCxnSpPr>
            <p:nvPr/>
          </p:nvCxnSpPr>
          <p:spPr>
            <a:xfrm>
              <a:off x="3952640" y="1815143"/>
              <a:ext cx="1077296" cy="1444831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26" idx="6"/>
              <a:endCxn id="39" idx="2"/>
            </p:cNvCxnSpPr>
            <p:nvPr/>
          </p:nvCxnSpPr>
          <p:spPr>
            <a:xfrm>
              <a:off x="3945256" y="1815144"/>
              <a:ext cx="1084679" cy="216724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40" idx="2"/>
            </p:cNvCxnSpPr>
            <p:nvPr/>
          </p:nvCxnSpPr>
          <p:spPr>
            <a:xfrm>
              <a:off x="3941564" y="1827810"/>
              <a:ext cx="1088371" cy="287699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952638" y="2537558"/>
              <a:ext cx="1084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941564" y="3259973"/>
              <a:ext cx="1084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952638" y="3982054"/>
              <a:ext cx="1084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952639" y="4704803"/>
              <a:ext cx="1084679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42" idx="2"/>
            </p:cNvCxnSpPr>
            <p:nvPr/>
          </p:nvCxnSpPr>
          <p:spPr>
            <a:xfrm>
              <a:off x="5433696" y="2537558"/>
              <a:ext cx="1013560" cy="1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7" idx="6"/>
              <a:endCxn id="43" idx="2"/>
            </p:cNvCxnSpPr>
            <p:nvPr/>
          </p:nvCxnSpPr>
          <p:spPr>
            <a:xfrm>
              <a:off x="5433697" y="2537559"/>
              <a:ext cx="1013559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426315" y="1827810"/>
              <a:ext cx="1013559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6" idx="6"/>
              <a:endCxn id="43" idx="2"/>
            </p:cNvCxnSpPr>
            <p:nvPr/>
          </p:nvCxnSpPr>
          <p:spPr>
            <a:xfrm>
              <a:off x="5433696" y="1815144"/>
              <a:ext cx="1013560" cy="14448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36" idx="6"/>
              <a:endCxn id="44" idx="2"/>
            </p:cNvCxnSpPr>
            <p:nvPr/>
          </p:nvCxnSpPr>
          <p:spPr>
            <a:xfrm>
              <a:off x="5433696" y="1815144"/>
              <a:ext cx="1013559" cy="216724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37" idx="6"/>
              <a:endCxn id="44" idx="2"/>
            </p:cNvCxnSpPr>
            <p:nvPr/>
          </p:nvCxnSpPr>
          <p:spPr>
            <a:xfrm>
              <a:off x="5433697" y="2537559"/>
              <a:ext cx="1013558" cy="14448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429217" y="3272639"/>
              <a:ext cx="1013560" cy="1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433696" y="3993135"/>
              <a:ext cx="1013560" cy="1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44" idx="2"/>
            </p:cNvCxnSpPr>
            <p:nvPr/>
          </p:nvCxnSpPr>
          <p:spPr>
            <a:xfrm flipV="1">
              <a:off x="5438175" y="3982389"/>
              <a:ext cx="1009080" cy="731242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39" idx="6"/>
              <a:endCxn id="43" idx="2"/>
            </p:cNvCxnSpPr>
            <p:nvPr/>
          </p:nvCxnSpPr>
          <p:spPr>
            <a:xfrm flipV="1">
              <a:off x="5433696" y="3259974"/>
              <a:ext cx="1013560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39" idx="6"/>
              <a:endCxn id="42" idx="2"/>
            </p:cNvCxnSpPr>
            <p:nvPr/>
          </p:nvCxnSpPr>
          <p:spPr>
            <a:xfrm flipV="1">
              <a:off x="5433696" y="2537559"/>
              <a:ext cx="1013560" cy="14448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40" idx="6"/>
              <a:endCxn id="43" idx="2"/>
            </p:cNvCxnSpPr>
            <p:nvPr/>
          </p:nvCxnSpPr>
          <p:spPr>
            <a:xfrm flipV="1">
              <a:off x="5433696" y="3259974"/>
              <a:ext cx="1013560" cy="14448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40" idx="6"/>
              <a:endCxn id="42" idx="2"/>
            </p:cNvCxnSpPr>
            <p:nvPr/>
          </p:nvCxnSpPr>
          <p:spPr>
            <a:xfrm flipV="1">
              <a:off x="5433696" y="2537559"/>
              <a:ext cx="1013560" cy="216724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38" idx="6"/>
              <a:endCxn id="42" idx="2"/>
            </p:cNvCxnSpPr>
            <p:nvPr/>
          </p:nvCxnSpPr>
          <p:spPr>
            <a:xfrm flipV="1">
              <a:off x="5433697" y="2537559"/>
              <a:ext cx="1013559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38" idx="6"/>
              <a:endCxn id="44" idx="2"/>
            </p:cNvCxnSpPr>
            <p:nvPr/>
          </p:nvCxnSpPr>
          <p:spPr>
            <a:xfrm>
              <a:off x="5433697" y="3259974"/>
              <a:ext cx="1013558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27" idx="6"/>
              <a:endCxn id="36" idx="2"/>
            </p:cNvCxnSpPr>
            <p:nvPr/>
          </p:nvCxnSpPr>
          <p:spPr>
            <a:xfrm flipV="1">
              <a:off x="3945257" y="1815144"/>
              <a:ext cx="1084678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27" idx="6"/>
              <a:endCxn id="38" idx="2"/>
            </p:cNvCxnSpPr>
            <p:nvPr/>
          </p:nvCxnSpPr>
          <p:spPr>
            <a:xfrm>
              <a:off x="3945257" y="2537559"/>
              <a:ext cx="1084679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endCxn id="39" idx="2"/>
            </p:cNvCxnSpPr>
            <p:nvPr/>
          </p:nvCxnSpPr>
          <p:spPr>
            <a:xfrm>
              <a:off x="3937876" y="2537560"/>
              <a:ext cx="1092059" cy="1444829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27" idx="6"/>
              <a:endCxn id="40" idx="2"/>
            </p:cNvCxnSpPr>
            <p:nvPr/>
          </p:nvCxnSpPr>
          <p:spPr>
            <a:xfrm>
              <a:off x="3945257" y="2537559"/>
              <a:ext cx="1084678" cy="216724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28" idx="6"/>
              <a:endCxn id="36" idx="2"/>
            </p:cNvCxnSpPr>
            <p:nvPr/>
          </p:nvCxnSpPr>
          <p:spPr>
            <a:xfrm flipV="1">
              <a:off x="3945257" y="1815144"/>
              <a:ext cx="1084678" cy="14448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8" idx="6"/>
              <a:endCxn id="37" idx="2"/>
            </p:cNvCxnSpPr>
            <p:nvPr/>
          </p:nvCxnSpPr>
          <p:spPr>
            <a:xfrm flipV="1">
              <a:off x="3945257" y="2537559"/>
              <a:ext cx="1084679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28" idx="6"/>
              <a:endCxn id="39" idx="2"/>
            </p:cNvCxnSpPr>
            <p:nvPr/>
          </p:nvCxnSpPr>
          <p:spPr>
            <a:xfrm>
              <a:off x="3945257" y="3259974"/>
              <a:ext cx="1084678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28" idx="6"/>
            </p:cNvCxnSpPr>
            <p:nvPr/>
          </p:nvCxnSpPr>
          <p:spPr>
            <a:xfrm>
              <a:off x="3945257" y="3259974"/>
              <a:ext cx="1084678" cy="14448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9" idx="6"/>
              <a:endCxn id="36" idx="2"/>
            </p:cNvCxnSpPr>
            <p:nvPr/>
          </p:nvCxnSpPr>
          <p:spPr>
            <a:xfrm flipV="1">
              <a:off x="3945256" y="1815144"/>
              <a:ext cx="1084679" cy="216724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29" idx="6"/>
              <a:endCxn id="37" idx="2"/>
            </p:cNvCxnSpPr>
            <p:nvPr/>
          </p:nvCxnSpPr>
          <p:spPr>
            <a:xfrm flipV="1">
              <a:off x="3945256" y="2537559"/>
              <a:ext cx="1084680" cy="14448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29" idx="6"/>
            </p:cNvCxnSpPr>
            <p:nvPr/>
          </p:nvCxnSpPr>
          <p:spPr>
            <a:xfrm flipV="1">
              <a:off x="3945256" y="3259974"/>
              <a:ext cx="1084680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29" idx="6"/>
              <a:endCxn id="40" idx="2"/>
            </p:cNvCxnSpPr>
            <p:nvPr/>
          </p:nvCxnSpPr>
          <p:spPr>
            <a:xfrm>
              <a:off x="3945256" y="3982389"/>
              <a:ext cx="1084679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30" idx="6"/>
              <a:endCxn id="39" idx="2"/>
            </p:cNvCxnSpPr>
            <p:nvPr/>
          </p:nvCxnSpPr>
          <p:spPr>
            <a:xfrm flipV="1">
              <a:off x="3945256" y="3982389"/>
              <a:ext cx="1084679" cy="72241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38" idx="2"/>
            </p:cNvCxnSpPr>
            <p:nvPr/>
          </p:nvCxnSpPr>
          <p:spPr>
            <a:xfrm flipV="1">
              <a:off x="3945256" y="3259974"/>
              <a:ext cx="1084680" cy="1444831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30" idx="6"/>
              <a:endCxn id="37" idx="2"/>
            </p:cNvCxnSpPr>
            <p:nvPr/>
          </p:nvCxnSpPr>
          <p:spPr>
            <a:xfrm flipV="1">
              <a:off x="3945256" y="2537559"/>
              <a:ext cx="1084680" cy="216724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30" idx="6"/>
              <a:endCxn id="36" idx="2"/>
            </p:cNvCxnSpPr>
            <p:nvPr/>
          </p:nvCxnSpPr>
          <p:spPr>
            <a:xfrm flipV="1">
              <a:off x="3945256" y="1815144"/>
              <a:ext cx="1084679" cy="288966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73" name="TextBox 36872"/>
            <p:cNvSpPr txBox="1"/>
            <p:nvPr/>
          </p:nvSpPr>
          <p:spPr>
            <a:xfrm>
              <a:off x="7059431" y="2352892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P(</a:t>
              </a:r>
              <a:r>
                <a:rPr lang="en-US" dirty="0" err="1" smtClean="0"/>
                <a:t>img</a:t>
              </a:r>
              <a:r>
                <a:rPr lang="en-US" dirty="0" smtClean="0"/>
                <a:t>=dog)</a:t>
              </a:r>
              <a:endParaRPr 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059431" y="3081579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P(</a:t>
              </a:r>
              <a:r>
                <a:rPr lang="en-US" dirty="0" err="1" smtClean="0"/>
                <a:t>img</a:t>
              </a:r>
              <a:r>
                <a:rPr lang="en-US" dirty="0" smtClean="0"/>
                <a:t>=cat)</a:t>
              </a:r>
              <a:endParaRPr lang="en-US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059431" y="3808469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P(</a:t>
              </a:r>
              <a:r>
                <a:rPr lang="en-US" dirty="0" err="1" smtClean="0"/>
                <a:t>img</a:t>
              </a:r>
              <a:r>
                <a:rPr lang="en-US" dirty="0" smtClean="0"/>
                <a:t>=bunny)</a:t>
              </a:r>
              <a:endParaRPr lang="en-US" dirty="0"/>
            </a:p>
          </p:txBody>
        </p:sp>
      </p:grpSp>
      <p:sp>
        <p:nvSpPr>
          <p:cNvPr id="36877" name="Right Arrow 36876"/>
          <p:cNvSpPr/>
          <p:nvPr/>
        </p:nvSpPr>
        <p:spPr>
          <a:xfrm>
            <a:off x="2307570" y="2301550"/>
            <a:ext cx="858520" cy="477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962400"/>
            <a:ext cx="822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3 layer NN = universal </a:t>
            </a:r>
            <a:r>
              <a:rPr lang="en-US" sz="2000" dirty="0" err="1" smtClean="0"/>
              <a:t>approximator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 given enough neurons in the hidden layer, this should 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ym typeface="Wingdings"/>
              </a:rPr>
              <a:t>But it usually does not work (for more complex problems)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ym typeface="Wingdings"/>
              </a:rPr>
              <a:t>Why?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600FF"/>
                </a:solidFill>
                <a:sym typeface="Wingdings"/>
              </a:rPr>
              <a:t>General concept (dog vs. cat vs. bunny) very hard to extract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600FF"/>
                </a:solidFill>
                <a:sym typeface="Wingdings"/>
              </a:rPr>
              <a:t>Simple vector is not a good representation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600FF"/>
                </a:solidFill>
                <a:sym typeface="Wingdings"/>
              </a:rPr>
              <a:t>Unclear how many hidden neurons (and how many images) are needed for successful training</a:t>
            </a:r>
            <a:endParaRPr lang="en-US" sz="2000" dirty="0">
              <a:solidFill>
                <a:srgbClr val="0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69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6122"/>
          </a:xfrm>
        </p:spPr>
        <p:txBody>
          <a:bodyPr/>
          <a:lstStyle/>
          <a:p>
            <a:r>
              <a:rPr lang="en-US" sz="3200" dirty="0" smtClean="0">
                <a:latin typeface="Arial" charset="0"/>
              </a:rPr>
              <a:t>What to do?</a:t>
            </a:r>
            <a:endParaRPr lang="en-US" sz="3200" dirty="0">
              <a:latin typeface="Arial" charset="0"/>
            </a:endParaRP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1724025" y="13716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Hand-designed</a:t>
            </a:r>
            <a:b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</a:b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feature extraction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4851400" y="13716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Trainable</a:t>
            </a:r>
            <a:b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</a:b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36868" name="TextBox 20"/>
          <p:cNvSpPr txBox="1">
            <a:spLocks noChangeArrowheads="1"/>
          </p:cNvSpPr>
          <p:nvPr/>
        </p:nvSpPr>
        <p:spPr bwMode="auto">
          <a:xfrm>
            <a:off x="49213" y="1447800"/>
            <a:ext cx="13731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Image/ Video</a:t>
            </a:r>
          </a:p>
          <a:p>
            <a:pPr algn="ctr" eaLnBrk="1" hangingPunct="1"/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Pixels</a:t>
            </a:r>
          </a:p>
        </p:txBody>
      </p:sp>
      <p:sp>
        <p:nvSpPr>
          <p:cNvPr id="36869" name="TextBox 20"/>
          <p:cNvSpPr txBox="1">
            <a:spLocks noChangeArrowheads="1"/>
          </p:cNvSpPr>
          <p:nvPr/>
        </p:nvSpPr>
        <p:spPr bwMode="auto">
          <a:xfrm>
            <a:off x="7966075" y="1654175"/>
            <a:ext cx="9255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Object</a:t>
            </a:r>
            <a:br>
              <a:rPr lang="en-US" sz="2000">
                <a:solidFill>
                  <a:srgbClr val="000000"/>
                </a:solidFill>
                <a:cs typeface="ＭＳ Ｐゴシック" charset="0"/>
              </a:rPr>
            </a:br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Class</a:t>
            </a:r>
          </a:p>
        </p:txBody>
      </p:sp>
      <p:sp>
        <p:nvSpPr>
          <p:cNvPr id="22" name="Right Arrow 21"/>
          <p:cNvSpPr>
            <a:spLocks noChangeArrowheads="1"/>
          </p:cNvSpPr>
          <p:nvPr/>
        </p:nvSpPr>
        <p:spPr bwMode="auto">
          <a:xfrm>
            <a:off x="7442200" y="18669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>
            <a:off x="4318000" y="18669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1174750" y="18669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920" y="2870200"/>
            <a:ext cx="86426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Spend a lot of research effort into building image representations that better capture the concept (dog vs. cat) and turn those into a vector</a:t>
            </a:r>
            <a:br>
              <a:rPr lang="en-US" sz="2000" dirty="0" smtClean="0"/>
            </a:b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600FF"/>
                </a:solidFill>
              </a:rPr>
              <a:t>Color histograms</a:t>
            </a:r>
            <a:br>
              <a:rPr lang="en-US" sz="2000" dirty="0" smtClean="0">
                <a:solidFill>
                  <a:srgbClr val="0600FF"/>
                </a:solidFill>
              </a:rPr>
            </a:br>
            <a:endParaRPr lang="en-US" sz="2000" dirty="0" smtClean="0">
              <a:solidFill>
                <a:srgbClr val="0600FF"/>
              </a:solidFill>
            </a:endParaRPr>
          </a:p>
          <a:p>
            <a:pPr lvl="1"/>
            <a:endParaRPr lang="en-US" sz="2000" dirty="0" smtClean="0">
              <a:solidFill>
                <a:srgbClr val="0600FF"/>
              </a:solidFill>
            </a:endParaRPr>
          </a:p>
          <a:p>
            <a:pPr lvl="1"/>
            <a:endParaRPr lang="en-US" sz="2000" dirty="0">
              <a:solidFill>
                <a:srgbClr val="0600FF"/>
              </a:solidFill>
            </a:endParaRPr>
          </a:p>
          <a:p>
            <a:pPr lvl="1"/>
            <a:endParaRPr lang="en-US" sz="2000" dirty="0" smtClean="0">
              <a:solidFill>
                <a:srgbClr val="0600FF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600FF"/>
                </a:solidFill>
              </a:rPr>
              <a:t>Feature points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600FF"/>
                </a:solidFill>
              </a:rPr>
              <a:t>Scale-invariant descriptors (SIFT, HOG, SURF,</a:t>
            </a:r>
            <a:r>
              <a:rPr lang="mr-IN" sz="2000" dirty="0" smtClean="0">
                <a:solidFill>
                  <a:srgbClr val="0600FF"/>
                </a:solidFill>
              </a:rPr>
              <a:t>…</a:t>
            </a:r>
            <a:r>
              <a:rPr lang="en-US" sz="2000" dirty="0" smtClean="0">
                <a:solidFill>
                  <a:srgbClr val="0600FF"/>
                </a:solidFill>
              </a:rPr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600FF"/>
                </a:solidFill>
              </a:rPr>
              <a:t>Visual word clustering</a:t>
            </a:r>
          </a:p>
          <a:p>
            <a:pPr marL="742950" lvl="1" indent="-285750">
              <a:buFont typeface="Arial" charset="0"/>
              <a:buChar char="•"/>
            </a:pPr>
            <a:r>
              <a:rPr lang="mr-IN" sz="2000" dirty="0" smtClean="0">
                <a:solidFill>
                  <a:srgbClr val="0600FF"/>
                </a:solidFill>
              </a:rPr>
              <a:t>…</a:t>
            </a:r>
            <a:endParaRPr lang="en-US" sz="2000" dirty="0">
              <a:solidFill>
                <a:srgbClr val="06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74" y="4357758"/>
            <a:ext cx="847451" cy="787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24" y="4392436"/>
            <a:ext cx="859790" cy="78718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69785" y="4418094"/>
            <a:ext cx="779381" cy="783409"/>
            <a:chOff x="2069785" y="3968103"/>
            <a:chExt cx="779381" cy="783409"/>
          </a:xfrm>
        </p:grpSpPr>
        <p:sp>
          <p:nvSpPr>
            <p:cNvPr id="8" name="Rectangle 7"/>
            <p:cNvSpPr/>
            <p:nvPr/>
          </p:nvSpPr>
          <p:spPr>
            <a:xfrm>
              <a:off x="2595519" y="4216400"/>
              <a:ext cx="142240" cy="2658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82159" y="3968103"/>
              <a:ext cx="142240" cy="5141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68799" y="4312920"/>
              <a:ext cx="142240" cy="16929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9785" y="4397569"/>
              <a:ext cx="77938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 smtClean="0"/>
                <a:t>R G B</a:t>
              </a:r>
              <a:endParaRPr lang="en-US" sz="17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55714" y="4523269"/>
            <a:ext cx="779381" cy="718821"/>
            <a:chOff x="4255714" y="4523269"/>
            <a:chExt cx="779381" cy="718821"/>
          </a:xfrm>
        </p:grpSpPr>
        <p:sp>
          <p:nvSpPr>
            <p:cNvPr id="34" name="Rectangle 33"/>
            <p:cNvSpPr/>
            <p:nvPr/>
          </p:nvSpPr>
          <p:spPr>
            <a:xfrm>
              <a:off x="4781448" y="4751868"/>
              <a:ext cx="142240" cy="2209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68088" y="4523269"/>
              <a:ext cx="142240" cy="4495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54728" y="4751869"/>
              <a:ext cx="142240" cy="22092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55714" y="4888147"/>
              <a:ext cx="77938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 smtClean="0"/>
                <a:t>R G B</a:t>
              </a:r>
              <a:endParaRPr lang="en-US" sz="17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305040" y="64908"/>
            <a:ext cx="1732280" cy="120032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SVM</a:t>
            </a:r>
          </a:p>
          <a:p>
            <a:r>
              <a:rPr lang="en-US" dirty="0" smtClean="0"/>
              <a:t>Neural Network</a:t>
            </a:r>
          </a:p>
          <a:p>
            <a:r>
              <a:rPr lang="en-US" dirty="0" smtClean="0"/>
              <a:t>Random Forest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26" name="Elbow Connector 25"/>
          <p:cNvCxnSpPr>
            <a:stCxn id="15" idx="1"/>
            <a:endCxn id="5" idx="0"/>
          </p:cNvCxnSpPr>
          <p:nvPr/>
        </p:nvCxnSpPr>
        <p:spPr>
          <a:xfrm rot="10800000" flipV="1">
            <a:off x="6148388" y="665072"/>
            <a:ext cx="1156652" cy="70652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281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 charset="0"/>
              </a:rPr>
              <a:t>“Shallow” vs. “deep” </a:t>
            </a:r>
            <a:r>
              <a:rPr lang="en-US" sz="4000" dirty="0" smtClean="0">
                <a:latin typeface="Arial" charset="0"/>
              </a:rPr>
              <a:t>learning</a:t>
            </a:r>
            <a:endParaRPr lang="en-US" sz="4000" dirty="0">
              <a:latin typeface="Arial" charset="0"/>
            </a:endParaRP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1749425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Hand-designed</a:t>
            </a:r>
            <a:b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</a:b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feature extraction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4876800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Trainable</a:t>
            </a:r>
            <a:b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</a:b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36868" name="TextBox 20"/>
          <p:cNvSpPr txBox="1">
            <a:spLocks noChangeArrowheads="1"/>
          </p:cNvSpPr>
          <p:nvPr/>
        </p:nvSpPr>
        <p:spPr bwMode="auto">
          <a:xfrm>
            <a:off x="74613" y="2286000"/>
            <a:ext cx="13731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Image/ Video</a:t>
            </a:r>
          </a:p>
          <a:p>
            <a:pPr algn="ctr" eaLnBrk="1" hangingPunct="1"/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Pixels</a:t>
            </a:r>
          </a:p>
        </p:txBody>
      </p:sp>
      <p:sp>
        <p:nvSpPr>
          <p:cNvPr id="36869" name="TextBox 20"/>
          <p:cNvSpPr txBox="1">
            <a:spLocks noChangeArrowheads="1"/>
          </p:cNvSpPr>
          <p:nvPr/>
        </p:nvSpPr>
        <p:spPr bwMode="auto">
          <a:xfrm>
            <a:off x="7991475" y="2492375"/>
            <a:ext cx="9255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Object</a:t>
            </a:r>
            <a:br>
              <a:rPr lang="en-US" sz="2000">
                <a:solidFill>
                  <a:srgbClr val="000000"/>
                </a:solidFill>
                <a:cs typeface="ＭＳ Ｐゴシック" charset="0"/>
              </a:rPr>
            </a:br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Class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501775" y="48514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5425" y="48514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Layer N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6096000" y="48514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+mn-ea"/>
                <a:cs typeface="Adobe Caslon Pro"/>
              </a:rPr>
              <a:t>Simple classifier</a:t>
            </a: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7620000" y="51562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36874" name="TextBox 19"/>
          <p:cNvSpPr txBox="1">
            <a:spLocks noChangeArrowheads="1"/>
          </p:cNvSpPr>
          <p:nvPr/>
        </p:nvSpPr>
        <p:spPr bwMode="auto">
          <a:xfrm>
            <a:off x="8047038" y="4967288"/>
            <a:ext cx="1249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Object Class</a:t>
            </a:r>
          </a:p>
        </p:txBody>
      </p:sp>
      <p:sp>
        <p:nvSpPr>
          <p:cNvPr id="36875" name="TextBox 20"/>
          <p:cNvSpPr txBox="1">
            <a:spLocks noChangeArrowheads="1"/>
          </p:cNvSpPr>
          <p:nvPr/>
        </p:nvSpPr>
        <p:spPr bwMode="auto">
          <a:xfrm>
            <a:off x="-228600" y="4775200"/>
            <a:ext cx="13525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Image/ Video</a:t>
            </a:r>
          </a:p>
          <a:p>
            <a:pPr algn="ctr" eaLnBrk="1" hangingPunct="1"/>
            <a:r>
              <a:rPr lang="en-US" sz="2000">
                <a:solidFill>
                  <a:srgbClr val="000000"/>
                </a:solidFill>
                <a:cs typeface="ＭＳ Ｐゴシック" charset="0"/>
              </a:rPr>
              <a:t>Pixels</a:t>
            </a: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5562600" y="51562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3028950" y="51562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971550" y="51562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26662" y="1582738"/>
            <a:ext cx="26732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b="1" dirty="0" smtClean="0">
                <a:solidFill>
                  <a:srgbClr val="000000"/>
                </a:solidFill>
                <a:ea typeface="+mn-ea"/>
              </a:rPr>
              <a:t>“</a:t>
            </a:r>
            <a:r>
              <a:rPr lang="en-US" b="1" dirty="0">
                <a:solidFill>
                  <a:srgbClr val="000000"/>
                </a:solidFill>
                <a:ea typeface="+mn-ea"/>
              </a:rPr>
              <a:t>Shallow” architecture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05000" y="4262438"/>
            <a:ext cx="531653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rgbClr val="000000"/>
                </a:solidFill>
                <a:ea typeface="+mn-ea"/>
              </a:rPr>
              <a:t>Deep learning: “Deep” architecture</a:t>
            </a:r>
          </a:p>
        </p:txBody>
      </p:sp>
      <p:sp>
        <p:nvSpPr>
          <p:cNvPr id="22" name="Right Arrow 21"/>
          <p:cNvSpPr>
            <a:spLocks noChangeArrowheads="1"/>
          </p:cNvSpPr>
          <p:nvPr/>
        </p:nvSpPr>
        <p:spPr bwMode="auto">
          <a:xfrm>
            <a:off x="74676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>
            <a:off x="43434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120015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defRPr/>
            </a:pPr>
            <a:endParaRPr lang="en-US" sz="200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62350" y="5091113"/>
            <a:ext cx="49371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rgbClr val="000000"/>
                </a:solidFill>
                <a:ea typeface="+mn-ea"/>
              </a:rPr>
              <a:t>…</a:t>
            </a:r>
          </a:p>
        </p:txBody>
      </p:sp>
      <p:sp>
        <p:nvSpPr>
          <p:cNvPr id="36885" name="Rectangle 25"/>
          <p:cNvSpPr>
            <a:spLocks noChangeArrowheads="1"/>
          </p:cNvSpPr>
          <p:nvPr/>
        </p:nvSpPr>
        <p:spPr bwMode="auto">
          <a:xfrm>
            <a:off x="6483350" y="6488113"/>
            <a:ext cx="266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231254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6875" grpId="0"/>
      <p:bldP spid="17" grpId="0" animBg="1"/>
      <p:bldP spid="18" grpId="0" animBg="1"/>
      <p:bldP spid="19" grpId="0" animBg="1"/>
      <p:bldP spid="21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Convolutional Neural Networks</a:t>
            </a:r>
            <a:endParaRPr lang="en-US" dirty="0">
              <a:solidFill>
                <a:srgbClr val="0600FF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5105400" cy="52578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Neural network with specialized connectivity structure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Stack multiple stages of feature extractors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Higher stages compute more global, more invariant features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Classification layer at the end</a:t>
            </a:r>
          </a:p>
          <a:p>
            <a:pPr marL="457200" indent="-457200">
              <a:buFontTx/>
              <a:buChar char="•"/>
            </a:pPr>
            <a:endParaRPr lang="en-US" sz="2400" dirty="0">
              <a:latin typeface="Arial" charset="0"/>
            </a:endParaRPr>
          </a:p>
        </p:txBody>
      </p:sp>
      <p:pic>
        <p:nvPicPr>
          <p:cNvPr id="38915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"/>
          <a:stretch>
            <a:fillRect/>
          </a:stretch>
        </p:blipFill>
        <p:spPr bwMode="auto">
          <a:xfrm>
            <a:off x="5410200" y="1066800"/>
            <a:ext cx="3276600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Content Placeholder 3" descr="len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288" y="3740150"/>
            <a:ext cx="8723312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7"/>
          <p:cNvSpPr>
            <a:spLocks noChangeArrowheads="1"/>
          </p:cNvSpPr>
          <p:nvPr/>
        </p:nvSpPr>
        <p:spPr bwMode="auto">
          <a:xfrm>
            <a:off x="6483350" y="6488113"/>
            <a:ext cx="266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141950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7249"/>
          </a:xfrm>
        </p:spPr>
        <p:txBody>
          <a:bodyPr/>
          <a:lstStyle/>
          <a:p>
            <a:r>
              <a:rPr lang="en-US" sz="4000" dirty="0" err="1">
                <a:latin typeface="Arial" charset="0"/>
              </a:rPr>
              <a:t>Convnet</a:t>
            </a:r>
            <a:r>
              <a:rPr lang="en-US" sz="4000" dirty="0">
                <a:latin typeface="Arial" charset="0"/>
              </a:rPr>
              <a:t> 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7772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>
                <a:latin typeface="Arial" charset="0"/>
              </a:rPr>
              <a:t>Handwritten text/digits</a:t>
            </a:r>
          </a:p>
          <a:p>
            <a:pPr lvl="1"/>
            <a:r>
              <a:rPr lang="en-US" dirty="0">
                <a:latin typeface="Arial" charset="0"/>
              </a:rPr>
              <a:t>MNIST (0.17% error [</a:t>
            </a:r>
            <a:r>
              <a:rPr lang="en-US" dirty="0" err="1">
                <a:latin typeface="Arial" charset="0"/>
              </a:rPr>
              <a:t>Ciresan</a:t>
            </a:r>
            <a:r>
              <a:rPr lang="en-US" dirty="0">
                <a:latin typeface="Arial" charset="0"/>
              </a:rPr>
              <a:t> et al. 2011])</a:t>
            </a:r>
          </a:p>
          <a:p>
            <a:pPr lvl="1"/>
            <a:r>
              <a:rPr lang="en-US" dirty="0">
                <a:latin typeface="Arial" charset="0"/>
              </a:rPr>
              <a:t>Arabic &amp; Chinese   [</a:t>
            </a:r>
            <a:r>
              <a:rPr lang="en-US" dirty="0" err="1">
                <a:latin typeface="Arial" charset="0"/>
              </a:rPr>
              <a:t>Ciresan</a:t>
            </a:r>
            <a:r>
              <a:rPr lang="en-US" dirty="0">
                <a:latin typeface="Arial" charset="0"/>
              </a:rPr>
              <a:t> et al. 2012]</a:t>
            </a:r>
          </a:p>
          <a:p>
            <a:pPr lvl="1"/>
            <a:endParaRPr lang="en-US" sz="240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en-US" sz="2400" dirty="0">
                <a:latin typeface="Arial" charset="0"/>
              </a:rPr>
              <a:t>Simpler recognition benchmarks</a:t>
            </a:r>
          </a:p>
          <a:p>
            <a:pPr lvl="1"/>
            <a:r>
              <a:rPr lang="en-US" dirty="0">
                <a:latin typeface="Arial" charset="0"/>
              </a:rPr>
              <a:t>CIFAR-10 (9.3% error [Wan et al. 2013])</a:t>
            </a:r>
          </a:p>
          <a:p>
            <a:pPr lvl="1"/>
            <a:r>
              <a:rPr lang="en-US" dirty="0">
                <a:latin typeface="Arial" charset="0"/>
              </a:rPr>
              <a:t>Traffic sign recognition</a:t>
            </a:r>
          </a:p>
          <a:p>
            <a:pPr lvl="2"/>
            <a:r>
              <a:rPr lang="en-US" sz="2000" dirty="0">
                <a:latin typeface="Arial" charset="0"/>
              </a:rPr>
              <a:t>0.56% error vs 1.16% for humans </a:t>
            </a:r>
            <a:br>
              <a:rPr lang="en-US" sz="2000" dirty="0">
                <a:latin typeface="Arial" charset="0"/>
              </a:rPr>
            </a:br>
            <a:r>
              <a:rPr lang="en-US" sz="2000" dirty="0">
                <a:latin typeface="Arial" charset="0"/>
              </a:rPr>
              <a:t>[</a:t>
            </a:r>
            <a:r>
              <a:rPr lang="en-US" sz="2000" dirty="0" err="1">
                <a:latin typeface="Arial" charset="0"/>
              </a:rPr>
              <a:t>Ciresan</a:t>
            </a:r>
            <a:r>
              <a:rPr lang="en-US" sz="2000" dirty="0">
                <a:latin typeface="Arial" charset="0"/>
              </a:rPr>
              <a:t> et al. 2011]</a:t>
            </a:r>
          </a:p>
          <a:p>
            <a:pPr lvl="2"/>
            <a:endParaRPr lang="en-US" sz="240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en-US" sz="2400" dirty="0">
                <a:latin typeface="Arial" charset="0"/>
              </a:rPr>
              <a:t>But until recently, less good at more 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complex datasets</a:t>
            </a:r>
          </a:p>
          <a:p>
            <a:pPr lvl="1"/>
            <a:r>
              <a:rPr lang="en-US" dirty="0">
                <a:latin typeface="Arial" charset="0"/>
              </a:rPr>
              <a:t>Caltech-101/256 (few training examples) 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3" y="3429000"/>
            <a:ext cx="1868487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143000"/>
            <a:ext cx="1874838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7"/>
          <p:cNvSpPr>
            <a:spLocks noChangeArrowheads="1"/>
          </p:cNvSpPr>
          <p:nvPr/>
        </p:nvSpPr>
        <p:spPr bwMode="auto">
          <a:xfrm>
            <a:off x="6483350" y="6488113"/>
            <a:ext cx="266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288304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>
                <a:solidFill>
                  <a:srgbClr val="0600FF"/>
                </a:solidFill>
                <a:latin typeface="+mn-lt"/>
                <a:ea typeface="+mj-ea"/>
                <a:cs typeface="+mj-cs"/>
              </a:rPr>
              <a:t>ImageNet Challenge 2012</a:t>
            </a:r>
            <a:endParaRPr lang="en-US" sz="4000" dirty="0">
              <a:solidFill>
                <a:srgbClr val="0600FF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48130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1150"/>
            <a:ext cx="34925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28950"/>
            <a:ext cx="3429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90750"/>
            <a:ext cx="3429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67150"/>
            <a:ext cx="342900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80975" y="4629150"/>
            <a:ext cx="3060700" cy="400050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rPr>
              <a:t>[Deng et al. CVPR 2009]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38600" y="2114550"/>
            <a:ext cx="4953000" cy="2862263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marL="342865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rPr>
              <a:t>~14 million labeled images, 20k classes</a:t>
            </a:r>
          </a:p>
          <a:p>
            <a:pPr marL="342865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latin typeface="Arial"/>
              <a:ea typeface="ＭＳ Ｐゴシック" charset="0"/>
              <a:cs typeface="Arial" charset="0"/>
            </a:endParaRPr>
          </a:p>
          <a:p>
            <a:pPr marL="342865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rPr>
              <a:t>Images gathered from Internet</a:t>
            </a:r>
          </a:p>
          <a:p>
            <a:pPr marL="342865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latin typeface="Arial"/>
              <a:ea typeface="ＭＳ Ｐゴシック" charset="0"/>
              <a:cs typeface="Arial" charset="0"/>
            </a:endParaRPr>
          </a:p>
          <a:p>
            <a:pPr marL="342865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rPr>
              <a:t>Human labels via Amazon Turk </a:t>
            </a:r>
          </a:p>
          <a:p>
            <a:pPr marL="342865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latin typeface="Arial"/>
              <a:ea typeface="ＭＳ Ｐゴシック" charset="0"/>
              <a:cs typeface="Arial" charset="0"/>
            </a:endParaRPr>
          </a:p>
          <a:p>
            <a:pPr marL="342865" indent="-342865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  <a:ea typeface="ＭＳ Ｐゴシック" charset="0"/>
                <a:cs typeface="Arial" charset="0"/>
              </a:rPr>
              <a:t>Challenge: 1.2 million training images, 1000 classes</a:t>
            </a: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6483350" y="6546850"/>
            <a:ext cx="2660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949506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  <a:fontScheme name="Blank Presentatio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121480</TotalTime>
  <Words>1295</Words>
  <Application>Microsoft Macintosh PowerPoint</Application>
  <PresentationFormat>On-screen Show (4:3)</PresentationFormat>
  <Paragraphs>294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Adobe Caslon Pro</vt:lpstr>
      <vt:lpstr>Arial</vt:lpstr>
      <vt:lpstr>Calibri</vt:lpstr>
      <vt:lpstr>Mangal</vt:lpstr>
      <vt:lpstr>ＭＳ Ｐゴシック</vt:lpstr>
      <vt:lpstr>Myriad Pro</vt:lpstr>
      <vt:lpstr>Wingdings</vt:lpstr>
      <vt:lpstr>Office Theme</vt:lpstr>
      <vt:lpstr>PowerPoint Presentation</vt:lpstr>
      <vt:lpstr>Last Lecture: Secret of SVM popularity</vt:lpstr>
      <vt:lpstr>Image Classification with Neural Networks</vt:lpstr>
      <vt:lpstr>Image Classification with Neural Networks</vt:lpstr>
      <vt:lpstr>What to do?</vt:lpstr>
      <vt:lpstr>“Shallow” vs. “deep” learning</vt:lpstr>
      <vt:lpstr>Convolutional Neural Networks</vt:lpstr>
      <vt:lpstr>Convnet Successes</vt:lpstr>
      <vt:lpstr>ImageNet Challenge 2012</vt:lpstr>
      <vt:lpstr>ImageNet Challenge 2012</vt:lpstr>
      <vt:lpstr>So what’s a Convolution?</vt:lpstr>
      <vt:lpstr>Simple Example: Mean Filtering</vt:lpstr>
      <vt:lpstr>Simple Example: Mean Filtering</vt:lpstr>
      <vt:lpstr>More Interesting Example: Edge Detection</vt:lpstr>
      <vt:lpstr>Neural Networks can implement Convolutions!</vt:lpstr>
      <vt:lpstr>Convolutional Neural Networks</vt:lpstr>
      <vt:lpstr>ImageNet Challenge 2012</vt:lpstr>
      <vt:lpstr>Convolutional Neural Networks (CNN, Convnet)</vt:lpstr>
      <vt:lpstr>1. Convolution</vt:lpstr>
      <vt:lpstr>2. Non-Linearity</vt:lpstr>
      <vt:lpstr>3. Spatial Pooling</vt:lpstr>
      <vt:lpstr>4. Normalization</vt:lpstr>
      <vt:lpstr>Well-Known Networks </vt:lpstr>
      <vt:lpstr>What does each layer learn?</vt:lpstr>
      <vt:lpstr>What does each layer learn?</vt:lpstr>
      <vt:lpstr>What does each layer learn?</vt:lpstr>
      <vt:lpstr>What does each layer learn?</vt:lpstr>
      <vt:lpstr>What does each layer learn?</vt:lpstr>
      <vt:lpstr>Filter Reconstructions</vt:lpstr>
      <vt:lpstr>Filter Reconstructions</vt:lpstr>
      <vt:lpstr>Beyond Classification</vt:lpstr>
      <vt:lpstr>Beyond Classification</vt:lpstr>
      <vt:lpstr>Beyond Classification</vt:lpstr>
      <vt:lpstr>Beyond “Vision” (1)</vt:lpstr>
      <vt:lpstr>Recurrent NNs</vt:lpstr>
      <vt:lpstr>Beyond “Vision” (2)</vt:lpstr>
      <vt:lpstr>Automatic Life-Logging Captioning</vt:lpstr>
      <vt:lpstr>Automatic Life-Logging Captioning</vt:lpstr>
      <vt:lpstr>Understanding Deep Networks…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Sven Bambach</cp:lastModifiedBy>
  <cp:revision>855</cp:revision>
  <cp:lastPrinted>2013-02-23T20:28:37Z</cp:lastPrinted>
  <dcterms:created xsi:type="dcterms:W3CDTF">2012-02-19T21:48:47Z</dcterms:created>
  <dcterms:modified xsi:type="dcterms:W3CDTF">2016-12-09T21:15:35Z</dcterms:modified>
</cp:coreProperties>
</file>